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1" r:id="rId2"/>
  </p:sldMasterIdLst>
  <p:notesMasterIdLst>
    <p:notesMasterId r:id="rId43"/>
  </p:notesMasterIdLst>
  <p:sldIdLst>
    <p:sldId id="256" r:id="rId3"/>
    <p:sldId id="258" r:id="rId4"/>
    <p:sldId id="401" r:id="rId5"/>
    <p:sldId id="387" r:id="rId6"/>
    <p:sldId id="376" r:id="rId7"/>
    <p:sldId id="428" r:id="rId8"/>
    <p:sldId id="427" r:id="rId9"/>
    <p:sldId id="379" r:id="rId10"/>
    <p:sldId id="399" r:id="rId11"/>
    <p:sldId id="380" r:id="rId12"/>
    <p:sldId id="408" r:id="rId13"/>
    <p:sldId id="409" r:id="rId14"/>
    <p:sldId id="382" r:id="rId15"/>
    <p:sldId id="381" r:id="rId16"/>
    <p:sldId id="383" r:id="rId17"/>
    <p:sldId id="384" r:id="rId18"/>
    <p:sldId id="405" r:id="rId19"/>
    <p:sldId id="407" r:id="rId20"/>
    <p:sldId id="426" r:id="rId21"/>
    <p:sldId id="318" r:id="rId22"/>
    <p:sldId id="319" r:id="rId23"/>
    <p:sldId id="259" r:id="rId24"/>
    <p:sldId id="263" r:id="rId25"/>
    <p:sldId id="298" r:id="rId26"/>
    <p:sldId id="299" r:id="rId27"/>
    <p:sldId id="264" r:id="rId28"/>
    <p:sldId id="300" r:id="rId29"/>
    <p:sldId id="265" r:id="rId30"/>
    <p:sldId id="279" r:id="rId31"/>
    <p:sldId id="295" r:id="rId32"/>
    <p:sldId id="280" r:id="rId33"/>
    <p:sldId id="302" r:id="rId34"/>
    <p:sldId id="303" r:id="rId35"/>
    <p:sldId id="269" r:id="rId36"/>
    <p:sldId id="270" r:id="rId37"/>
    <p:sldId id="284" r:id="rId38"/>
    <p:sldId id="301" r:id="rId39"/>
    <p:sldId id="365" r:id="rId40"/>
    <p:sldId id="367" r:id="rId41"/>
    <p:sldId id="335" r:id="rId4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26"/>
    <a:srgbClr val="CC0099"/>
    <a:srgbClr val="CC00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44" autoAdjust="0"/>
    <p:restoredTop sz="94660"/>
  </p:normalViewPr>
  <p:slideViewPr>
    <p:cSldViewPr>
      <p:cViewPr>
        <p:scale>
          <a:sx n="95" d="100"/>
          <a:sy n="95" d="100"/>
        </p:scale>
        <p:origin x="992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9791C-3C4F-413E-A647-2226DF26F74E}" type="datetimeFigureOut">
              <a:rPr lang="zh-CN" altLang="en-US" smtClean="0"/>
              <a:t>2019/4/18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FDE058-C786-4D92-8411-D753174DD4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zh-CN" altLang="en-US" sz="12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大开关频率范围内，基于</a:t>
            </a:r>
            <a:r>
              <a:rPr lang="en-US" altLang="zh-CN" sz="1200" dirty="0" err="1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GaN</a:t>
            </a:r>
            <a:r>
              <a:rPr lang="en-US" altLang="zh-CN" sz="12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HEMT</a:t>
            </a:r>
            <a:r>
              <a:rPr lang="zh-CN" altLang="en-US" sz="12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en-US" altLang="zh-CN" sz="12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Buck </a:t>
            </a:r>
            <a:r>
              <a:rPr lang="zh-CN" altLang="en-US" sz="12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变换器效率明显高于基于</a:t>
            </a:r>
            <a:r>
              <a:rPr lang="en-US" altLang="zh-CN" sz="12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Si MOSFET</a:t>
            </a:r>
            <a:r>
              <a:rPr lang="zh-CN" altLang="en-US" sz="12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的变换器</a:t>
            </a:r>
            <a:endParaRPr lang="en-US" altLang="zh-CN" sz="1200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/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  <a:p>
            <a:pPr algn="l"/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Based on Buck converter, the </a:t>
            </a:r>
            <a:r>
              <a:rPr lang="en-US" altLang="zh-CN" sz="1200" dirty="0" err="1">
                <a:latin typeface="微软雅黑" pitchFamily="34" charset="-122"/>
                <a:ea typeface="微软雅黑" pitchFamily="34" charset="-122"/>
              </a:rPr>
              <a:t>GaN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 system efficiency is much higher than Si MOSFET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D85AA-124A-4F3C-8202-473FC5081FB0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0558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70000"/>
              </a:lnSpc>
              <a:buNone/>
            </a:pPr>
            <a:r>
              <a:rPr lang="zh-CN" altLang="en-US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门极电压允许范围相比</a:t>
            </a:r>
            <a:r>
              <a:rPr lang="en-US" altLang="zh-CN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Si</a:t>
            </a:r>
            <a:r>
              <a:rPr lang="zh-CN" altLang="en-US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基器件更窄 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Different in Gate Voltage Range.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zh-CN" altLang="en-US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开关速度更快，带来</a:t>
            </a:r>
            <a:r>
              <a:rPr lang="en-US" altLang="zh-CN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EMI</a:t>
            </a:r>
            <a:r>
              <a:rPr lang="zh-CN" altLang="en-US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问题 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Ultra fast switching speed leads to EMI problems.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zh-CN" altLang="en-US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更高的杂散参数、保护响应速度、驱动电路设计要求 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More consideration on parasitic parameters optimization and protection circuit.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D85AA-124A-4F3C-8202-473FC5081FB0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03289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双脉冲测试观测电压过冲、电流振荡 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Double Pulse Test for overshoot current/voltage test</a:t>
            </a:r>
          </a:p>
          <a:p>
            <a:pPr lvl="1">
              <a:lnSpc>
                <a:spcPct val="150000"/>
              </a:lnSpc>
            </a:pPr>
            <a:r>
              <a:rPr lang="zh-CN" altLang="en-US" sz="18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判定驱动参数合理性</a:t>
            </a:r>
            <a:r>
              <a:rPr lang="en-US" altLang="zh-CN" sz="18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800" dirty="0">
                <a:latin typeface="微软雅黑" pitchFamily="34" charset="-122"/>
                <a:ea typeface="微软雅黑" pitchFamily="34" charset="-122"/>
              </a:rPr>
              <a:t>Rationality of the Gate driver parameter</a:t>
            </a:r>
          </a:p>
          <a:p>
            <a:pPr lvl="1">
              <a:lnSpc>
                <a:spcPct val="150000"/>
              </a:lnSpc>
            </a:pPr>
            <a:r>
              <a:rPr lang="zh-CN" altLang="en-US" sz="18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实现可靠的短路保护 </a:t>
            </a:r>
            <a:r>
              <a:rPr lang="en-US" altLang="zh-CN" sz="1800" dirty="0">
                <a:latin typeface="微软雅黑" pitchFamily="34" charset="-122"/>
                <a:ea typeface="微软雅黑" pitchFamily="34" charset="-122"/>
              </a:rPr>
              <a:t>Reliability of the short circuit protection</a:t>
            </a:r>
          </a:p>
          <a:p>
            <a:pPr lvl="1">
              <a:lnSpc>
                <a:spcPct val="150000"/>
              </a:lnSpc>
            </a:pPr>
            <a:r>
              <a:rPr lang="zh-CN" altLang="en-US" sz="18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抑制主回路杂散参数 </a:t>
            </a:r>
            <a:r>
              <a:rPr lang="en-US" altLang="zh-CN" sz="1800" dirty="0">
                <a:latin typeface="微软雅黑" pitchFamily="34" charset="-122"/>
                <a:ea typeface="微软雅黑" pitchFamily="34" charset="-122"/>
              </a:rPr>
              <a:t>Improvement of the parasitic parameters</a:t>
            </a:r>
          </a:p>
          <a:p>
            <a:pPr lvl="1">
              <a:lnSpc>
                <a:spcPct val="150000"/>
              </a:lnSpc>
            </a:pPr>
            <a:r>
              <a:rPr lang="zh-CN" altLang="en-US" sz="18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重新评估</a:t>
            </a:r>
            <a:r>
              <a:rPr lang="en-US" altLang="zh-CN" sz="18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MEA</a:t>
            </a:r>
            <a:r>
              <a:rPr lang="zh-CN" altLang="en-US" sz="18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应用背景下，裕量设计的合理性 </a:t>
            </a:r>
            <a:r>
              <a:rPr lang="en-US" altLang="zh-CN" sz="1800" dirty="0">
                <a:latin typeface="微软雅黑" pitchFamily="34" charset="-122"/>
                <a:ea typeface="微软雅黑" pitchFamily="34" charset="-122"/>
              </a:rPr>
              <a:t>The design margin in MEA application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D85AA-124A-4F3C-8202-473FC5081FB0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6064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桥臂串扰现象（</a:t>
            </a:r>
            <a:r>
              <a:rPr lang="en-US" altLang="zh-CN" sz="24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EMI</a:t>
            </a:r>
            <a:r>
              <a:rPr lang="zh-CN" altLang="en-US" sz="24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sz="2400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 lvl="1">
              <a:lnSpc>
                <a:spcPct val="120000"/>
              </a:lnSpc>
            </a:pPr>
            <a:r>
              <a:rPr lang="zh-CN" altLang="en-US" sz="20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寄生电容参数所致</a:t>
            </a:r>
            <a:r>
              <a:rPr lang="en-US" altLang="zh-CN" sz="20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</a:p>
          <a:p>
            <a:pPr lvl="1">
              <a:lnSpc>
                <a:spcPct val="120000"/>
              </a:lnSpc>
            </a:pP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Parasitic capacitor leads to a spike in a half bridge drivers</a:t>
            </a:r>
          </a:p>
          <a:p>
            <a:pPr lvl="1">
              <a:lnSpc>
                <a:spcPct val="120000"/>
              </a:lnSpc>
            </a:pPr>
            <a:r>
              <a:rPr lang="zh-CN" altLang="en-US" sz="20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阈值电压低，容易造成</a:t>
            </a:r>
            <a:r>
              <a:rPr lang="en-US" altLang="zh-CN" sz="20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MOSFET</a:t>
            </a:r>
            <a:r>
              <a:rPr lang="zh-CN" altLang="en-US" sz="20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误开通 </a:t>
            </a:r>
            <a:endParaRPr lang="en-US" altLang="zh-CN" sz="2000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 lvl="1">
              <a:lnSpc>
                <a:spcPct val="120000"/>
              </a:lnSpc>
            </a:pP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low gate voltage leads to a sensitive in fault turn-on state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4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过流保护</a:t>
            </a:r>
            <a:endParaRPr lang="en-US" altLang="zh-CN" sz="2400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 lvl="1"/>
            <a:r>
              <a:rPr lang="en-US" altLang="zh-CN" sz="20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Si IGBT</a:t>
            </a:r>
            <a:r>
              <a:rPr lang="zh-CN" altLang="en-US" sz="20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短路耐受时间</a:t>
            </a:r>
            <a:r>
              <a:rPr lang="en-US" altLang="zh-CN" sz="20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10us</a:t>
            </a:r>
            <a:r>
              <a:rPr lang="zh-CN" altLang="en-US" sz="20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2000" dirty="0" err="1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SiC</a:t>
            </a:r>
            <a:r>
              <a:rPr lang="en-US" altLang="zh-CN" sz="20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MOSFET</a:t>
            </a:r>
            <a:r>
              <a:rPr lang="zh-CN" altLang="en-US" sz="20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短路耐受时间</a:t>
            </a:r>
            <a:r>
              <a:rPr lang="en-US" altLang="zh-CN" sz="20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5us. </a:t>
            </a:r>
          </a:p>
          <a:p>
            <a:pPr lvl="1"/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Short circuit sustain time </a:t>
            </a:r>
            <a:r>
              <a:rPr lang="en-US" altLang="zh-CN" sz="2000" dirty="0" err="1">
                <a:latin typeface="微软雅黑" pitchFamily="34" charset="-122"/>
                <a:ea typeface="微软雅黑" pitchFamily="34" charset="-122"/>
              </a:rPr>
              <a:t>SiC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 (5us) is short than Si IGBT (10us)</a:t>
            </a:r>
          </a:p>
          <a:p>
            <a:pPr lvl="1"/>
            <a:r>
              <a:rPr lang="zh-CN" altLang="en-US" sz="20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短路电流检测方法</a:t>
            </a:r>
            <a:endParaRPr lang="en-US" altLang="zh-CN" sz="2000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 lvl="1"/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short circuit test method</a:t>
            </a:r>
          </a:p>
          <a:p>
            <a:pPr lvl="2"/>
            <a:r>
              <a:rPr lang="zh-CN" altLang="en-US" sz="16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镜电流检测法 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current mirror method</a:t>
            </a:r>
          </a:p>
          <a:p>
            <a:pPr lvl="2"/>
            <a:r>
              <a:rPr lang="zh-CN" altLang="en-US" sz="16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电感检测法 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inductance measurement method</a:t>
            </a:r>
          </a:p>
          <a:p>
            <a:pPr lvl="2"/>
            <a:r>
              <a:rPr lang="zh-CN" altLang="en-US" sz="16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退饱和检测法 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Desaturation method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D85AA-124A-4F3C-8202-473FC5081FB0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4357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宽禁带器件的高温封装与散热</a:t>
            </a:r>
            <a:r>
              <a:rPr lang="en-US" altLang="zh-CN" sz="12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WBG Device High Temperature Packing &amp; Thermal Control</a:t>
            </a:r>
            <a:br>
              <a:rPr lang="en-US" altLang="zh-CN" sz="12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24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现有</a:t>
            </a:r>
            <a:r>
              <a:rPr lang="en-US" altLang="zh-CN" sz="2400" dirty="0" err="1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SiC</a:t>
            </a:r>
            <a:r>
              <a:rPr lang="zh-CN" altLang="en-US" sz="24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封装仍使用</a:t>
            </a:r>
            <a:r>
              <a:rPr lang="en-US" altLang="zh-CN" sz="24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Si</a:t>
            </a:r>
            <a:r>
              <a:rPr lang="zh-CN" altLang="en-US" sz="24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器件封装技术，限制了</a:t>
            </a:r>
            <a:r>
              <a:rPr lang="en-US" altLang="zh-CN" sz="2400" dirty="0" err="1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SiC</a:t>
            </a:r>
            <a:r>
              <a:rPr lang="zh-CN" altLang="en-US" sz="24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器件的使用温度</a:t>
            </a:r>
            <a:endParaRPr lang="en-US" altLang="zh-CN" sz="2400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The Packing technology is the key limitation in enhance the operating temperature</a:t>
            </a:r>
          </a:p>
          <a:p>
            <a:pPr lvl="1">
              <a:lnSpc>
                <a:spcPct val="100000"/>
              </a:lnSpc>
            </a:pPr>
            <a:r>
              <a:rPr lang="zh-CN" altLang="en-US" sz="20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集成冷板封装、三明治封装、双面封装（常规创新）</a:t>
            </a:r>
            <a:endParaRPr lang="en-US" altLang="zh-CN" sz="2000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The conventional solution includes the integration coolant packing, sandwich packing and double-side packing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zh-CN" altLang="en-US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  高温是个系统问题：</a:t>
            </a:r>
            <a:endParaRPr lang="en-US" altLang="zh-CN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   High temperature operation is a system problem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en-US" altLang="zh-CN" baseline="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en-US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高温功率器件、控制芯片、电感、电容、线缆等。</a:t>
            </a:r>
            <a:endParaRPr lang="en-US" altLang="zh-CN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lvl="2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High temperature power conversion system includes high temperature power devices, DSP &amp; FPGA chips, capacitor, inductor and cables.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D85AA-124A-4F3C-8202-473FC5081FB0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4296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 e,</a:t>
            </a:r>
            <a:r>
              <a:rPr lang="en-US" baseline="0" dirty="0"/>
              <a:t> T, reduced cooling; high f, reduced passives; high density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B4C88-242B-4A4C-8F58-46F070C01A3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333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zh-CN" altLang="en-US" sz="12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现有</a:t>
            </a:r>
            <a:r>
              <a:rPr lang="en-US" altLang="zh-CN" sz="1200" dirty="0" err="1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SiC</a:t>
            </a:r>
            <a:r>
              <a:rPr lang="zh-CN" altLang="en-US" sz="12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主流产品具备支持额定</a:t>
            </a:r>
            <a:r>
              <a:rPr lang="en-US" altLang="zh-CN" sz="12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60kVA</a:t>
            </a:r>
            <a:r>
              <a:rPr lang="zh-CN" altLang="en-US" sz="12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（器件无并联，</a:t>
            </a:r>
            <a:r>
              <a:rPr lang="en-US" altLang="zh-CN" sz="12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230VAC</a:t>
            </a:r>
            <a:r>
              <a:rPr lang="zh-CN" altLang="en-US" sz="12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体系）以下多电系统电力电子变换设备及电机驱动设备的能力（考虑</a:t>
            </a:r>
            <a:r>
              <a:rPr lang="en-US" altLang="zh-CN" sz="12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175%</a:t>
            </a:r>
            <a:r>
              <a:rPr lang="zh-CN" altLang="en-US" sz="12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过载能力和</a:t>
            </a:r>
            <a:r>
              <a:rPr lang="en-US" altLang="zh-CN" sz="12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50%</a:t>
            </a:r>
            <a:r>
              <a:rPr lang="zh-CN" altLang="en-US" sz="12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设计裕量）。</a:t>
            </a:r>
            <a:endParaRPr lang="en-US" altLang="zh-CN" sz="1200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/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  <a:p>
            <a:pPr algn="just"/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The </a:t>
            </a:r>
            <a:r>
              <a:rPr lang="en-US" altLang="zh-CN" sz="1200" dirty="0" err="1">
                <a:latin typeface="微软雅黑" pitchFamily="34" charset="-122"/>
                <a:ea typeface="微软雅黑" pitchFamily="34" charset="-122"/>
              </a:rPr>
              <a:t>SiC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 Package production can fulfill up to rated 60 kVA/230VAC MEA Power Electronics Equipment without device Parallel connection (50% Margin and 175% overload is considered in design).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D85AA-124A-4F3C-8202-473FC5081FB0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1443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D85AA-124A-4F3C-8202-473FC5081FB0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913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sz="24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优势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(Advantage)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：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  <a:p>
            <a:pPr lvl="1">
              <a:lnSpc>
                <a:spcPct val="100000"/>
              </a:lnSpc>
            </a:pPr>
            <a:r>
              <a:rPr lang="zh-CN" altLang="en-US" sz="20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更小的导通电阻</a:t>
            </a:r>
            <a:r>
              <a:rPr lang="en-US" altLang="zh-CN" sz="20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Less conducting resistance</a:t>
            </a:r>
          </a:p>
          <a:p>
            <a:pPr lvl="1">
              <a:lnSpc>
                <a:spcPct val="100000"/>
              </a:lnSpc>
            </a:pPr>
            <a:r>
              <a:rPr lang="zh-CN" altLang="en-US" sz="20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更快的开关过程 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Faster switching Transient</a:t>
            </a:r>
          </a:p>
          <a:p>
            <a:pPr lvl="1">
              <a:lnSpc>
                <a:spcPct val="100000"/>
              </a:lnSpc>
            </a:pPr>
            <a:r>
              <a:rPr lang="zh-CN" altLang="en-US" sz="20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更小的寄生电容 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Less parasitic capacitance</a:t>
            </a:r>
          </a:p>
          <a:p>
            <a:pPr lvl="1">
              <a:lnSpc>
                <a:spcPct val="100000"/>
              </a:lnSpc>
            </a:pPr>
            <a:r>
              <a:rPr lang="zh-CN" altLang="en-US" sz="20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更高的工作温度 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Higher operating temperature</a:t>
            </a:r>
          </a:p>
          <a:p>
            <a:pPr lvl="1">
              <a:lnSpc>
                <a:spcPct val="100000"/>
              </a:lnSpc>
            </a:pPr>
            <a:r>
              <a:rPr lang="zh-CN" altLang="en-US" sz="20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更好的二极管反向恢复特性 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Better diode recovery performance</a:t>
            </a:r>
          </a:p>
          <a:p>
            <a:pPr>
              <a:lnSpc>
                <a:spcPct val="100000"/>
              </a:lnSpc>
            </a:pPr>
            <a:r>
              <a:rPr lang="zh-CN" altLang="en-US" sz="24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缺点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(Disadvantage)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：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  <a:p>
            <a:pPr lvl="1">
              <a:lnSpc>
                <a:spcPct val="100000"/>
              </a:lnSpc>
            </a:pPr>
            <a:r>
              <a:rPr lang="zh-CN" altLang="en-US" sz="20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更高的反向二极管导通压降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Higher voltage drop on diode</a:t>
            </a:r>
          </a:p>
          <a:p>
            <a:pPr lvl="1">
              <a:lnSpc>
                <a:spcPct val="100000"/>
              </a:lnSpc>
            </a:pPr>
            <a:r>
              <a:rPr lang="zh-CN" altLang="en-US" sz="20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驱动电路复杂 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Complexity in gate driver design</a:t>
            </a:r>
          </a:p>
          <a:p>
            <a:pPr lvl="1">
              <a:lnSpc>
                <a:spcPct val="100000"/>
              </a:lnSpc>
            </a:pPr>
            <a:r>
              <a:rPr lang="zh-CN" altLang="en-US" sz="20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系统对于杂散参数更加敏感 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Sensitive in parasitic parameter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D85AA-124A-4F3C-8202-473FC5081FB0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5111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这一页给出了</a:t>
            </a:r>
            <a:r>
              <a:rPr lang="en-US" altLang="zh-CN" dirty="0" err="1"/>
              <a:t>SiC</a:t>
            </a:r>
            <a:r>
              <a:rPr lang="en-US" altLang="zh-CN" dirty="0"/>
              <a:t> MOSFET</a:t>
            </a:r>
            <a:r>
              <a:rPr lang="zh-CN" altLang="en-US" dirty="0"/>
              <a:t>和</a:t>
            </a:r>
            <a:r>
              <a:rPr lang="en-US" altLang="zh-CN" dirty="0"/>
              <a:t>Si IGBT</a:t>
            </a:r>
            <a:r>
              <a:rPr lang="zh-CN" altLang="en-US" dirty="0"/>
              <a:t>不同负载电流下的关断波形。从右图可以看到，</a:t>
            </a:r>
            <a:r>
              <a:rPr lang="en-US" altLang="zh-CN" dirty="0"/>
              <a:t>Si IGBT</a:t>
            </a:r>
            <a:r>
              <a:rPr lang="zh-CN" altLang="en-US" dirty="0"/>
              <a:t>的关断时间随负载电流的增大变短，这是因为其拖尾电流随负载电流的增大而下降更快，这是</a:t>
            </a:r>
            <a:r>
              <a:rPr lang="en-US" altLang="zh-CN" dirty="0"/>
              <a:t>Si IGBT</a:t>
            </a:r>
            <a:r>
              <a:rPr lang="zh-CN" altLang="en-US" dirty="0"/>
              <a:t>的一个重要特点；而</a:t>
            </a:r>
            <a:r>
              <a:rPr lang="en-US" altLang="zh-CN" dirty="0" err="1"/>
              <a:t>SiC</a:t>
            </a:r>
            <a:r>
              <a:rPr lang="en-US" altLang="zh-CN" dirty="0"/>
              <a:t> MOSFET</a:t>
            </a:r>
            <a:r>
              <a:rPr lang="zh-CN" altLang="en-US" dirty="0"/>
              <a:t>是一种单极性器件，其关断时间随负载电流的增大变化不大。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sz="24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优势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(Advantage) 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：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  <a:p>
            <a:pPr lvl="1"/>
            <a:r>
              <a:rPr lang="zh-CN" altLang="en-US" sz="20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无拖尾电流现象 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No trailing current</a:t>
            </a:r>
          </a:p>
          <a:p>
            <a:pPr lvl="1">
              <a:lnSpc>
                <a:spcPct val="100000"/>
              </a:lnSpc>
            </a:pPr>
            <a:r>
              <a:rPr lang="zh-CN" altLang="en-US" sz="20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更快的开关过程 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Faster switching Transient</a:t>
            </a:r>
          </a:p>
          <a:p>
            <a:pPr lvl="1">
              <a:lnSpc>
                <a:spcPct val="100000"/>
              </a:lnSpc>
            </a:pPr>
            <a:r>
              <a:rPr lang="zh-CN" altLang="en-US" sz="20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更小的寄生电容 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Less parasitic capacitance</a:t>
            </a:r>
          </a:p>
          <a:p>
            <a:pPr lvl="1">
              <a:lnSpc>
                <a:spcPct val="100000"/>
              </a:lnSpc>
            </a:pPr>
            <a:r>
              <a:rPr lang="zh-CN" altLang="en-US" sz="20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更高的工作温度 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Higher operating temperature</a:t>
            </a:r>
          </a:p>
          <a:p>
            <a:pPr lvl="1"/>
            <a:r>
              <a:rPr lang="zh-CN" altLang="en-US" sz="20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关断时间对负载电流和温度不敏感 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turn off time is less interrelated with load current, temperature</a:t>
            </a:r>
          </a:p>
          <a:p>
            <a:pPr>
              <a:lnSpc>
                <a:spcPct val="100000"/>
              </a:lnSpc>
            </a:pPr>
            <a:r>
              <a:rPr lang="zh-CN" altLang="en-US" sz="24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缺点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(Disadvantage) 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：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  <a:p>
            <a:pPr lvl="1">
              <a:lnSpc>
                <a:spcPct val="100000"/>
              </a:lnSpc>
            </a:pPr>
            <a:r>
              <a:rPr lang="zh-CN" altLang="en-US" sz="20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驱动电路复杂 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Complexity in gate driver design</a:t>
            </a:r>
          </a:p>
          <a:p>
            <a:pPr lvl="1">
              <a:lnSpc>
                <a:spcPct val="100000"/>
              </a:lnSpc>
            </a:pPr>
            <a:r>
              <a:rPr lang="zh-CN" altLang="en-US" sz="20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系统对于杂散参数更加敏感 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Sensitive with parasitic parameter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D85AA-124A-4F3C-8202-473FC5081FB0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1531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这一页给出了</a:t>
            </a:r>
            <a:r>
              <a:rPr lang="en-US" altLang="zh-CN" dirty="0" err="1"/>
              <a:t>SiC</a:t>
            </a:r>
            <a:r>
              <a:rPr lang="en-US" altLang="zh-CN" dirty="0"/>
              <a:t> MOSFET</a:t>
            </a:r>
            <a:r>
              <a:rPr lang="zh-CN" altLang="en-US" dirty="0"/>
              <a:t>和</a:t>
            </a:r>
            <a:r>
              <a:rPr lang="en-US" altLang="zh-CN" dirty="0"/>
              <a:t>Si IGBT</a:t>
            </a:r>
            <a:r>
              <a:rPr lang="zh-CN" altLang="en-US" dirty="0"/>
              <a:t>的反并联二极管的关断特性，</a:t>
            </a:r>
            <a:r>
              <a:rPr lang="en-US" altLang="zh-CN" dirty="0" err="1"/>
              <a:t>SiC</a:t>
            </a:r>
            <a:r>
              <a:rPr lang="en-US" altLang="zh-CN" dirty="0"/>
              <a:t> SBD</a:t>
            </a:r>
            <a:r>
              <a:rPr lang="zh-CN" altLang="en-US" dirty="0"/>
              <a:t>（肖特基二极管）的反向恢复电流很小，而且负载电流变化时其变化不大；而</a:t>
            </a:r>
            <a:r>
              <a:rPr lang="en-US" altLang="zh-CN" dirty="0"/>
              <a:t>Si </a:t>
            </a:r>
            <a:r>
              <a:rPr lang="zh-CN" altLang="en-US" dirty="0"/>
              <a:t>二极管的反向恢复需要电子和空穴的复合，使其反向恢复时间长，反向恢复电流大，同时也受负载电流影响。</a:t>
            </a:r>
            <a:r>
              <a:rPr lang="en-US" altLang="zh-CN" dirty="0"/>
              <a:t>Si </a:t>
            </a:r>
            <a:r>
              <a:rPr lang="zh-CN" altLang="en-US" dirty="0"/>
              <a:t>二极管很大的反向恢复电流不仅会造成很大的反向恢复损耗，同时也会使与之对应的主开关管导通时有很大的尖峰电流。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D85AA-124A-4F3C-8202-473FC5081FB0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0582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24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优势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(Advantage)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：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  <a:p>
            <a:pPr lvl="1">
              <a:lnSpc>
                <a:spcPct val="100000"/>
              </a:lnSpc>
            </a:pPr>
            <a:r>
              <a:rPr lang="zh-CN" altLang="en-US" sz="20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更小的导通电阻</a:t>
            </a:r>
            <a:r>
              <a:rPr lang="en-US" altLang="zh-CN" sz="20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Less conducting resistance</a:t>
            </a:r>
          </a:p>
          <a:p>
            <a:pPr lvl="1">
              <a:lnSpc>
                <a:spcPct val="100000"/>
              </a:lnSpc>
            </a:pPr>
            <a:r>
              <a:rPr lang="zh-CN" altLang="en-US" sz="20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更快的开关过程 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Faster switching Transient</a:t>
            </a:r>
          </a:p>
          <a:p>
            <a:pPr lvl="1">
              <a:lnSpc>
                <a:spcPct val="100000"/>
              </a:lnSpc>
            </a:pPr>
            <a:r>
              <a:rPr lang="zh-CN" altLang="en-US" sz="20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更小的寄生电容 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Less parasitic capacitance</a:t>
            </a:r>
          </a:p>
          <a:p>
            <a:pPr lvl="1">
              <a:lnSpc>
                <a:spcPct val="100000"/>
              </a:lnSpc>
            </a:pPr>
            <a:r>
              <a:rPr lang="zh-CN" altLang="en-US" sz="20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更高的工作温度 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Higher operating temperature</a:t>
            </a:r>
          </a:p>
          <a:p>
            <a:pPr lvl="1">
              <a:lnSpc>
                <a:spcPct val="100000"/>
              </a:lnSpc>
            </a:pPr>
            <a:r>
              <a:rPr lang="zh-CN" altLang="en-US" sz="20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无二极管反向恢复特性 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NO 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diode recovery characteristics</a:t>
            </a:r>
          </a:p>
          <a:p>
            <a:r>
              <a:rPr lang="zh-CN" altLang="en-US" sz="24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缺点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(Disadvantage)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：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  <a:p>
            <a:pPr lvl="1"/>
            <a:r>
              <a:rPr lang="zh-CN" altLang="en-US" sz="20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更高的续流压降 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Higher voltage drop</a:t>
            </a:r>
          </a:p>
          <a:p>
            <a:pPr lvl="1"/>
            <a:r>
              <a:rPr lang="zh-CN" altLang="en-US" sz="20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驱动供电可靠性要求高 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High reliability for gate driver system, especially the driving voltage precision</a:t>
            </a:r>
          </a:p>
          <a:p>
            <a:pPr lvl="1"/>
            <a:r>
              <a:rPr lang="zh-CN" altLang="en-US" sz="20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系统对于杂散参数极其敏感 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Extremely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 high sensitive with parasitic parameter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D85AA-124A-4F3C-8202-473FC5081FB0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9029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D85AA-124A-4F3C-8202-473FC5081FB0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7627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A6A451-CE7D-426C-8D71-1BC9063B9893}" type="datetime1">
              <a:rPr lang="zh-CN" altLang="en-US" smtClean="0"/>
              <a:t>2019/4/18</a:t>
            </a:fld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42B604-97CA-47FA-8922-39187E4EC627}" type="datetime1">
              <a:rPr lang="zh-CN" altLang="en-US" smtClean="0"/>
              <a:t>2019/4/18</a:t>
            </a:fld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81800" y="476250"/>
            <a:ext cx="2133600" cy="577215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81000" y="476250"/>
            <a:ext cx="6248400" cy="57721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668A70-B0E2-47DA-9DE4-970C843917C6}" type="datetime1">
              <a:rPr lang="zh-CN" altLang="en-US" smtClean="0"/>
              <a:t>2019/4/18</a:t>
            </a:fld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6013" y="476250"/>
            <a:ext cx="6911975" cy="990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668A70-B0E2-47DA-9DE4-970C843917C6}" type="datetime1">
              <a:rPr lang="zh-CN" altLang="en-US" smtClean="0"/>
              <a:t>2019/4/18</a:t>
            </a:fld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72ACB-1DF3-4CF7-BD76-5DAFF06F807B}" type="slidenum">
              <a:rPr lang="zh-CN" altLang="en-US"/>
              <a:t>‹#›</a:t>
            </a:fld>
            <a:endParaRPr lang="zh-CN" altLang="en-US" i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546DE-4571-4BC6-8566-0AAC052F18A4}" type="slidenum">
              <a:rPr lang="zh-CN" altLang="en-US"/>
              <a:t>‹#›</a:t>
            </a:fld>
            <a:endParaRPr lang="zh-CN" altLang="en-US" i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56F11-E9D7-4CA6-81A9-74FA23D2B34B}" type="slidenum">
              <a:rPr lang="zh-CN" altLang="en-US"/>
              <a:t>‹#›</a:t>
            </a:fld>
            <a:endParaRPr lang="zh-CN" altLang="en-US" i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33478-C82C-4D47-A006-2B8BAAF6D52D}" type="slidenum">
              <a:rPr lang="zh-CN" altLang="en-US"/>
              <a:t>‹#›</a:t>
            </a:fld>
            <a:endParaRPr lang="zh-CN" altLang="en-US" i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1C96B-5419-4955-8861-7AE05E944A35}" type="slidenum">
              <a:rPr lang="zh-CN" altLang="en-US"/>
              <a:t>‹#›</a:t>
            </a:fld>
            <a:endParaRPr lang="zh-CN" altLang="en-US" i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0A733-F29C-43B2-95B3-8C54E158C435}" type="slidenum">
              <a:rPr lang="zh-CN" altLang="en-US"/>
              <a:t>‹#›</a:t>
            </a:fld>
            <a:endParaRPr lang="zh-CN" altLang="en-US" i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12048-D38D-4DDC-8BE5-21632648FF48}" type="slidenum">
              <a:rPr lang="zh-CN" altLang="en-US"/>
              <a:t>‹#›</a:t>
            </a:fld>
            <a:endParaRPr lang="zh-CN" altLang="en-US" i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C317C5-A215-4C1B-BA46-C9ED3DF045FD}" type="datetime1">
              <a:rPr lang="zh-CN" altLang="en-US" smtClean="0"/>
              <a:t>2019/4/18</a:t>
            </a:fld>
            <a:endParaRPr lang="zh-CN" alt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67FAD-841F-425C-82E3-9639C79B7FDD}" type="slidenum">
              <a:rPr lang="zh-CN" altLang="en-US"/>
              <a:t>‹#›</a:t>
            </a:fld>
            <a:endParaRPr lang="zh-CN" altLang="en-US" i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>
                <a:sym typeface="Times New Roman" panose="02020603050405020304" pitchFamily="18" charset="0"/>
              </a:rPr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51A39-005C-4A47-AA85-8D0AE24A5422}" type="slidenum">
              <a:rPr lang="zh-CN" altLang="en-US"/>
              <a:t>‹#›</a:t>
            </a:fld>
            <a:endParaRPr lang="zh-CN" altLang="en-US" i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C80BB-8BC4-4A01-9A19-5FBE4E6BCAFF}" type="slidenum">
              <a:rPr lang="zh-CN" altLang="en-US"/>
              <a:t>‹#›</a:t>
            </a:fld>
            <a:endParaRPr lang="zh-CN" altLang="en-US" i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2B4A2-4BB7-4416-A7B4-D814A26949F6}" type="slidenum">
              <a:rPr lang="zh-CN" altLang="en-US"/>
              <a:t>‹#›</a:t>
            </a:fld>
            <a:endParaRPr lang="zh-CN" altLang="en-US" i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9B3D8-581D-4173-B09B-44E28075AEF3}" type="slidenum">
              <a:rPr lang="zh-CN" altLang="en-US"/>
              <a:t>‹#›</a:t>
            </a:fld>
            <a:endParaRPr lang="zh-CN" altLang="en-US" i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E47AFF-0A00-4D26-A662-E3A83DCB2FC3}" type="datetime1">
              <a:rPr lang="zh-CN" altLang="en-US" smtClean="0"/>
              <a:t>2019/4/18</a:t>
            </a:fld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81000" y="1752600"/>
            <a:ext cx="4191000" cy="4495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24400" y="1752600"/>
            <a:ext cx="4191000" cy="4495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480F12-EF39-437A-AC51-9D55EF1EFE6F}" type="datetime1">
              <a:rPr lang="zh-CN" altLang="en-US" smtClean="0"/>
              <a:t>2019/4/18</a:t>
            </a:fld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83FBF1-EE65-42D9-A493-844A232CA6F7}" type="datetime1">
              <a:rPr lang="zh-CN" altLang="en-US" smtClean="0"/>
              <a:t>2019/4/18</a:t>
            </a:fld>
            <a:endParaRPr lang="zh-CN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2DBDBB-D341-44FE-A16C-AB483510C5E1}" type="datetime1">
              <a:rPr lang="zh-CN" altLang="en-US" smtClean="0"/>
              <a:t>2019/4/18</a:t>
            </a:fld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E2F852-2B2F-43A2-BCE3-48F21B09125B}" type="datetime1">
              <a:rPr lang="zh-CN" altLang="en-US" smtClean="0"/>
              <a:t>2019/4/18</a:t>
            </a:fld>
            <a:endParaRPr lang="zh-CN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9DAD40-F566-4339-B210-909C0A25A76A}" type="datetime1">
              <a:rPr lang="zh-CN" altLang="en-US" smtClean="0"/>
              <a:t>2019/4/18</a:t>
            </a:fld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>
                <a:sym typeface="Times New Roman" panose="02020603050405020304" pitchFamily="18" charset="0"/>
              </a:rPr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9CF3C9-3722-43CF-A1EF-7673609440F5}" type="datetime1">
              <a:rPr lang="zh-CN" altLang="en-US" smtClean="0"/>
              <a:t>2019/4/18</a:t>
            </a:fld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EF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礼堂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400" y="5372100"/>
            <a:ext cx="49276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4" descr="大页眉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79613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116013" y="476250"/>
            <a:ext cx="69119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>
                <a:sym typeface="Arial" panose="020B0604020202020204" pitchFamily="34" charset="0"/>
              </a:rPr>
              <a:t>单击编辑母版标题样式</a:t>
            </a: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054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 b="0">
                <a:solidFill>
                  <a:srgbClr val="964095"/>
                </a:solidFill>
              </a:defRPr>
            </a:lvl1pPr>
          </a:lstStyle>
          <a:p>
            <a:fld id="{9B668A70-B0E2-47DA-9DE4-970C843917C6}" type="datetime1">
              <a:rPr lang="zh-CN" altLang="en-US" smtClean="0"/>
              <a:t>2019/4/18</a:t>
            </a:fld>
            <a:endParaRPr lang="zh-CN" altLang="en-US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 b="0">
                <a:solidFill>
                  <a:srgbClr val="964095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31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400" b="0">
                <a:solidFill>
                  <a:srgbClr val="964095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32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752600"/>
            <a:ext cx="8534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>
                <a:sym typeface="Times New Roman" panose="02020603050405020304" pitchFamily="18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Times New Roman" panose="02020603050405020304" pitchFamily="18" charset="0"/>
              </a:rPr>
              <a:t>第二级</a:t>
            </a:r>
          </a:p>
          <a:p>
            <a:pPr lvl="2"/>
            <a:r>
              <a:rPr lang="zh-CN" altLang="zh-CN">
                <a:sym typeface="Times New Roman" panose="02020603050405020304" pitchFamily="18" charset="0"/>
              </a:rPr>
              <a:t>第三级</a:t>
            </a:r>
          </a:p>
          <a:p>
            <a:pPr lvl="3"/>
            <a:r>
              <a:rPr lang="zh-CN" altLang="zh-CN">
                <a:sym typeface="Times New Roman" panose="02020603050405020304" pitchFamily="18" charset="0"/>
              </a:rPr>
              <a:t>第四级</a:t>
            </a:r>
          </a:p>
          <a:p>
            <a:pPr lvl="4"/>
            <a:r>
              <a:rPr lang="zh-CN" altLang="zh-CN">
                <a:sym typeface="Times New Roman" panose="02020603050405020304" pitchFamily="18" charset="0"/>
              </a:rPr>
              <a:t>第五级</a:t>
            </a:r>
          </a:p>
        </p:txBody>
      </p:sp>
      <p:pic>
        <p:nvPicPr>
          <p:cNvPr id="1033" name="Picture 10" descr="line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ext Box 12"/>
          <p:cNvSpPr>
            <a:spLocks noChangeArrowheads="1"/>
          </p:cNvSpPr>
          <p:nvPr/>
        </p:nvSpPr>
        <p:spPr bwMode="auto">
          <a:xfrm>
            <a:off x="5580063" y="0"/>
            <a:ext cx="2879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zh-CN" altLang="zh-CN" sz="1800" b="0">
              <a:solidFill>
                <a:srgbClr val="000000"/>
              </a:solidFill>
              <a:sym typeface="Times New Roman" panose="02020603050405020304" pitchFamily="18" charset="0"/>
            </a:endParaRPr>
          </a:p>
        </p:txBody>
      </p:sp>
      <p:sp>
        <p:nvSpPr>
          <p:cNvPr id="1035" name="Text Box 13"/>
          <p:cNvSpPr>
            <a:spLocks noChangeArrowheads="1"/>
          </p:cNvSpPr>
          <p:nvPr/>
        </p:nvSpPr>
        <p:spPr bwMode="auto">
          <a:xfrm>
            <a:off x="3708400" y="115888"/>
            <a:ext cx="543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zh-CN" altLang="zh-CN" sz="2000" b="0">
              <a:solidFill>
                <a:srgbClr val="CC3300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  <p:pic>
        <p:nvPicPr>
          <p:cNvPr id="1036" name="Picture 14" descr="室徽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75" y="0"/>
            <a:ext cx="14573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0033CC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Arial" panose="020B0604020202020204" pitchFamily="34" charset="0"/>
          <a:ea typeface="华文新魏" panose="02010800040101010101" pitchFamily="2" charset="-122"/>
          <a:sym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Arial" panose="020B0604020202020204" pitchFamily="34" charset="0"/>
          <a:ea typeface="华文新魏" panose="02010800040101010101" pitchFamily="2" charset="-122"/>
          <a:sym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Arial" panose="020B0604020202020204" pitchFamily="34" charset="0"/>
          <a:ea typeface="华文新魏" panose="02010800040101010101" pitchFamily="2" charset="-122"/>
          <a:sym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Arial" panose="020B0604020202020204" pitchFamily="34" charset="0"/>
          <a:ea typeface="华文新魏" panose="02010800040101010101" pitchFamily="2" charset="-122"/>
          <a:sym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Arial" panose="020B0604020202020204" pitchFamily="34" charset="0"/>
          <a:ea typeface="华文新魏" panose="02010800040101010101" pitchFamily="2" charset="-122"/>
          <a:sym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Arial" panose="020B0604020202020204" pitchFamily="34" charset="0"/>
          <a:ea typeface="华文新魏" panose="02010800040101010101" pitchFamily="2" charset="-122"/>
          <a:sym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Arial" panose="020B0604020202020204" pitchFamily="34" charset="0"/>
          <a:ea typeface="华文新魏" panose="02010800040101010101" pitchFamily="2" charset="-122"/>
          <a:sym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Arial" panose="020B0604020202020204" pitchFamily="34" charset="0"/>
          <a:ea typeface="华文新魏" panose="02010800040101010101" pitchFamily="2" charset="-122"/>
          <a:sym typeface="Arial" panose="020B0604020202020204" pitchFamily="34" charset="0"/>
        </a:defRPr>
      </a:lvl9pPr>
    </p:titleStyle>
    <p:bodyStyle>
      <a:lvl1pPr marL="342900" indent="-342900" algn="l" defTabSz="0" rtl="0" eaLnBrk="1" fontAlgn="base" hangingPunct="1">
        <a:spcBef>
          <a:spcPct val="20000"/>
        </a:spcBef>
        <a:spcAft>
          <a:spcPct val="0"/>
        </a:spcAft>
        <a:buClr>
          <a:srgbClr val="00CC00"/>
        </a:buClr>
        <a:buFont typeface="Wingdings" panose="05000000000000000000" pitchFamily="2" charset="2"/>
        <a:buChar char="Ø"/>
        <a:defRPr sz="3200" kern="1200">
          <a:solidFill>
            <a:srgbClr val="00005C"/>
          </a:solidFill>
          <a:latin typeface="+mn-lt"/>
          <a:ea typeface="+mn-ea"/>
          <a:cs typeface="+mn-cs"/>
          <a:sym typeface="Times New Roman" panose="02020603050405020304" pitchFamily="18" charset="0"/>
        </a:defRPr>
      </a:lvl1pPr>
      <a:lvl2pPr marL="742950" indent="-285750" algn="l" defTabSz="0" rtl="0" eaLnBrk="1" fontAlgn="base" hangingPunct="1">
        <a:spcBef>
          <a:spcPct val="20000"/>
        </a:spcBef>
        <a:spcAft>
          <a:spcPct val="0"/>
        </a:spcAft>
        <a:buClr>
          <a:srgbClr val="FF3399"/>
        </a:buClr>
        <a:buFont typeface="Wingdings" panose="05000000000000000000" pitchFamily="2" charset="2"/>
        <a:buChar char="v"/>
        <a:defRPr sz="2800" kern="1200">
          <a:solidFill>
            <a:srgbClr val="00005C"/>
          </a:solidFill>
          <a:latin typeface="+mn-lt"/>
          <a:ea typeface="+mn-ea"/>
          <a:cs typeface="+mn-cs"/>
          <a:sym typeface="Times New Roman" panose="02020603050405020304" pitchFamily="18" charset="0"/>
        </a:defRPr>
      </a:lvl2pPr>
      <a:lvl3pPr marL="1143000" indent="-228600" algn="l" defTabSz="0" rtl="0" eaLnBrk="1" fontAlgn="base" hangingPunct="1">
        <a:spcBef>
          <a:spcPct val="20000"/>
        </a:spcBef>
        <a:spcAft>
          <a:spcPct val="0"/>
        </a:spcAft>
        <a:buClr>
          <a:srgbClr val="9900FF"/>
        </a:buClr>
        <a:buFont typeface="Wingdings" panose="05000000000000000000" pitchFamily="2" charset="2"/>
        <a:buChar char="ü"/>
        <a:defRPr sz="2400" kern="1200">
          <a:solidFill>
            <a:srgbClr val="00005C"/>
          </a:solidFill>
          <a:latin typeface="+mn-lt"/>
          <a:ea typeface="+mn-ea"/>
          <a:cs typeface="+mn-cs"/>
          <a:sym typeface="Times New Roman" panose="02020603050405020304" pitchFamily="18" charset="0"/>
        </a:defRPr>
      </a:lvl3pPr>
      <a:lvl4pPr marL="1600200" indent="-228600" algn="l" defTabSz="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l"/>
        <a:defRPr sz="2000" kern="1200">
          <a:solidFill>
            <a:srgbClr val="00005C"/>
          </a:solidFill>
          <a:latin typeface="+mn-lt"/>
          <a:ea typeface="+mn-ea"/>
          <a:cs typeface="+mn-cs"/>
          <a:sym typeface="Times New Roman" panose="02020603050405020304" pitchFamily="18" charset="0"/>
        </a:defRPr>
      </a:lvl4pPr>
      <a:lvl5pPr marL="2057400" indent="-228600" algn="l" defTabSz="0" rtl="0" eaLnBrk="1" fontAlgn="base" hangingPunct="1">
        <a:spcBef>
          <a:spcPct val="20000"/>
        </a:spcBef>
        <a:spcAft>
          <a:spcPct val="0"/>
        </a:spcAft>
        <a:buClr>
          <a:srgbClr val="663300"/>
        </a:buClr>
        <a:buFont typeface="Wingdings" panose="05000000000000000000" pitchFamily="2" charset="2"/>
        <a:buChar char="q"/>
        <a:defRPr sz="2000" kern="1200">
          <a:solidFill>
            <a:srgbClr val="00005C"/>
          </a:solidFill>
          <a:latin typeface="+mn-lt"/>
          <a:ea typeface="+mn-ea"/>
          <a:cs typeface="+mn-cs"/>
          <a:sym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8" descr="礼堂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400" y="5372100"/>
            <a:ext cx="49276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2051" name="Rectangle 2" descr="Large confetti"/>
          <p:cNvSpPr>
            <a:spLocks noChangeArrowheads="1"/>
          </p:cNvSpPr>
          <p:nvPr/>
        </p:nvSpPr>
        <p:spPr bwMode="auto">
          <a:xfrm>
            <a:off x="484188" y="1549400"/>
            <a:ext cx="8158162" cy="1689100"/>
          </a:xfrm>
          <a:prstGeom prst="rect">
            <a:avLst/>
          </a:prstGeom>
          <a:blipFill dpi="0" rotWithShape="0">
            <a:blip r:embed="rId15">
              <a:alphaModFix amt="50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zh-CN" sz="2400" b="0" i="1">
              <a:solidFill>
                <a:srgbClr val="00264C"/>
              </a:solidFill>
              <a:ea typeface="楷体_GB2312" charset="-122"/>
              <a:sym typeface="Times New Roman" panose="02020603050405020304" pitchFamily="18" charset="0"/>
            </a:endParaRPr>
          </a:p>
        </p:txBody>
      </p:sp>
      <p:sp>
        <p:nvSpPr>
          <p:cNvPr id="2052" name="AutoShape 7"/>
          <p:cNvSpPr>
            <a:spLocks noChangeArrowheads="1"/>
          </p:cNvSpPr>
          <p:nvPr/>
        </p:nvSpPr>
        <p:spPr bwMode="auto">
          <a:xfrm>
            <a:off x="2819400" y="5783263"/>
            <a:ext cx="3481388" cy="77787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zh-CN" sz="2400" b="0" i="1">
              <a:solidFill>
                <a:srgbClr val="00264C"/>
              </a:solidFill>
              <a:ea typeface="楷体_GB2312" charset="-122"/>
              <a:sym typeface="Times New Roman" panose="02020603050405020304" pitchFamily="18" charset="0"/>
            </a:endParaRPr>
          </a:p>
        </p:txBody>
      </p:sp>
      <p:sp>
        <p:nvSpPr>
          <p:cNvPr id="2053" name="Rectangle 8" descr="Large confetti"/>
          <p:cNvSpPr>
            <a:spLocks noChangeArrowheads="1"/>
          </p:cNvSpPr>
          <p:nvPr/>
        </p:nvSpPr>
        <p:spPr bwMode="auto">
          <a:xfrm>
            <a:off x="4084638" y="5734050"/>
            <a:ext cx="949325" cy="176213"/>
          </a:xfrm>
          <a:prstGeom prst="rect">
            <a:avLst/>
          </a:prstGeom>
          <a:blipFill dpi="0" rotWithShape="0">
            <a:blip r:embed="rId1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zh-CN" sz="2400" b="0" i="1">
              <a:solidFill>
                <a:srgbClr val="00264C"/>
              </a:solidFill>
              <a:ea typeface="楷体_GB2312" charset="-122"/>
              <a:sym typeface="Times New Roman" panose="02020603050405020304" pitchFamily="18" charset="0"/>
            </a:endParaRPr>
          </a:p>
        </p:txBody>
      </p:sp>
      <p:sp>
        <p:nvSpPr>
          <p:cNvPr id="2054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400" b="0">
                <a:solidFill>
                  <a:srgbClr val="00264C"/>
                </a:solidFill>
                <a:ea typeface="+mn-ea"/>
                <a:sym typeface="Times New Roman" panose="02020603050405020304" pitchFamily="18" charset="0"/>
              </a:defRPr>
            </a:lvl1pPr>
          </a:lstStyle>
          <a:p>
            <a:pPr>
              <a:defRPr/>
            </a:pPr>
            <a:fld id="{837D3C98-9108-411E-949A-2FA573C3E11D}" type="slidenum">
              <a:rPr lang="zh-CN" altLang="en-US"/>
              <a:t>‹#›</a:t>
            </a:fld>
            <a:endParaRPr lang="zh-CN" altLang="en-US" i="1"/>
          </a:p>
        </p:txBody>
      </p:sp>
      <p:pic>
        <p:nvPicPr>
          <p:cNvPr id="2055" name="Picture 4" descr="大页眉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184150"/>
            <a:ext cx="1979612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0000"/>
          </a:solidFill>
          <a:latin typeface="+mj-lt"/>
          <a:ea typeface="+mj-ea"/>
          <a:cs typeface="+mj-cs"/>
          <a:sym typeface="Times New Roman" panose="02020603050405020304" pitchFamily="18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Times New Roman" panose="02020603050405020304" pitchFamily="18" charset="0"/>
          <a:ea typeface="黑体" panose="02010609060101010101" pitchFamily="49" charset="-122"/>
          <a:sym typeface="Times New Roman" panose="02020603050405020304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Times New Roman" panose="02020603050405020304" pitchFamily="18" charset="0"/>
          <a:ea typeface="黑体" panose="02010609060101010101" pitchFamily="49" charset="-122"/>
          <a:sym typeface="Times New Roman" panose="02020603050405020304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Times New Roman" panose="02020603050405020304" pitchFamily="18" charset="0"/>
          <a:ea typeface="黑体" panose="02010609060101010101" pitchFamily="49" charset="-122"/>
          <a:sym typeface="Times New Roman" panose="02020603050405020304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Times New Roman" panose="02020603050405020304" pitchFamily="18" charset="0"/>
          <a:ea typeface="黑体" panose="02010609060101010101" pitchFamily="49" charset="-122"/>
          <a:sym typeface="Times New Roman" panose="02020603050405020304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Times New Roman" panose="02020603050405020304" pitchFamily="18" charset="0"/>
          <a:ea typeface="黑体" panose="02010609060101010101" pitchFamily="49" charset="-122"/>
          <a:sym typeface="Times New Roman" panose="02020603050405020304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Times New Roman" panose="02020603050405020304" pitchFamily="18" charset="0"/>
          <a:ea typeface="黑体" panose="02010609060101010101" pitchFamily="49" charset="-122"/>
          <a:sym typeface="Times New Roman" panose="02020603050405020304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Times New Roman" panose="02020603050405020304" pitchFamily="18" charset="0"/>
          <a:ea typeface="黑体" panose="02010609060101010101" pitchFamily="49" charset="-122"/>
          <a:sym typeface="Times New Roman" panose="02020603050405020304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Times New Roman" panose="02020603050405020304" pitchFamily="18" charset="0"/>
          <a:ea typeface="黑体" panose="02010609060101010101" pitchFamily="49" charset="-122"/>
          <a:sym typeface="Times New Roman" panose="02020603050405020304" pitchFamily="18" charset="0"/>
        </a:defRPr>
      </a:lvl9pPr>
    </p:titleStyle>
    <p:bodyStyle>
      <a:lvl1pPr marL="342900" indent="-342900" algn="l" defTabSz="0" rtl="0" eaLnBrk="1" fontAlgn="base" hangingPunct="1">
        <a:spcBef>
          <a:spcPct val="20000"/>
        </a:spcBef>
        <a:spcAft>
          <a:spcPct val="0"/>
        </a:spcAft>
        <a:buSzPct val="85000"/>
        <a:buBlip>
          <a:blip r:embed="rId17"/>
        </a:buBlip>
        <a:defRPr sz="2800" kern="1200">
          <a:solidFill>
            <a:srgbClr val="000000"/>
          </a:solidFill>
          <a:latin typeface="+mn-lt"/>
          <a:ea typeface="+mn-ea"/>
          <a:cs typeface="+mn-cs"/>
          <a:sym typeface="Times New Roman" panose="02020603050405020304" pitchFamily="18" charset="0"/>
        </a:defRPr>
      </a:lvl1pPr>
      <a:lvl2pPr marL="742950" indent="-285750" algn="l" defTabSz="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anose="05000000000000000000" pitchFamily="2" charset="2"/>
        <a:buChar char="n"/>
        <a:defRPr sz="2400" kern="1200">
          <a:solidFill>
            <a:srgbClr val="000000"/>
          </a:solidFill>
          <a:latin typeface="+mn-lt"/>
          <a:ea typeface="+mn-ea"/>
          <a:cs typeface="+mn-cs"/>
          <a:sym typeface="Times New Roman" panose="02020603050405020304" pitchFamily="18" charset="0"/>
        </a:defRPr>
      </a:lvl2pPr>
      <a:lvl3pPr marL="1143000" indent="-228600" algn="l" defTabSz="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anose="05000000000000000000" pitchFamily="2" charset="2"/>
        <a:buChar char="n"/>
        <a:defRPr sz="2000" kern="1200">
          <a:solidFill>
            <a:srgbClr val="000000"/>
          </a:solidFill>
          <a:latin typeface="+mn-lt"/>
          <a:ea typeface="+mn-ea"/>
          <a:cs typeface="+mn-cs"/>
          <a:sym typeface="Times New Roman" panose="02020603050405020304" pitchFamily="18" charset="0"/>
        </a:defRPr>
      </a:lvl3pPr>
      <a:lvl4pPr marL="1600200" indent="-228600" algn="l" defTabSz="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anose="05000000000000000000" pitchFamily="2" charset="2"/>
        <a:buChar char="n"/>
        <a:defRPr sz="2000" kern="1200">
          <a:solidFill>
            <a:srgbClr val="000000"/>
          </a:solidFill>
          <a:latin typeface="+mn-lt"/>
          <a:ea typeface="+mn-ea"/>
          <a:cs typeface="+mn-cs"/>
          <a:sym typeface="Times New Roman" panose="02020603050405020304" pitchFamily="18" charset="0"/>
        </a:defRPr>
      </a:lvl4pPr>
      <a:lvl5pPr marL="2057400" indent="-228600" algn="l" defTabSz="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anose="05000000000000000000" pitchFamily="2" charset="2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  <a:sym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tmp"/><Relationship Id="rId5" Type="http://schemas.openxmlformats.org/officeDocument/2006/relationships/image" Target="../media/image35.tmp"/><Relationship Id="rId4" Type="http://schemas.openxmlformats.org/officeDocument/2006/relationships/image" Target="../media/image34.tm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tmp"/><Relationship Id="rId4" Type="http://schemas.openxmlformats.org/officeDocument/2006/relationships/image" Target="../media/image39.tm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tmp"/><Relationship Id="rId5" Type="http://schemas.openxmlformats.org/officeDocument/2006/relationships/image" Target="../media/image43.tmp"/><Relationship Id="rId4" Type="http://schemas.openxmlformats.org/officeDocument/2006/relationships/image" Target="../media/image42.tm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mp"/><Relationship Id="rId7" Type="http://schemas.openxmlformats.org/officeDocument/2006/relationships/image" Target="../media/image50.png"/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tmp"/><Relationship Id="rId5" Type="http://schemas.openxmlformats.org/officeDocument/2006/relationships/image" Target="../media/image48.tmp"/><Relationship Id="rId4" Type="http://schemas.openxmlformats.org/officeDocument/2006/relationships/image" Target="../media/image47.tm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tm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tm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tmp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tmp"/><Relationship Id="rId4" Type="http://schemas.openxmlformats.org/officeDocument/2006/relationships/image" Target="../media/image58.tm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tm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25196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dirty="0"/>
              <a:t>WBG</a:t>
            </a:r>
            <a:r>
              <a:rPr lang="zh-CN" altLang="en-US" dirty="0"/>
              <a:t>器件在电动汽车</a:t>
            </a:r>
            <a:br>
              <a:rPr lang="en-US" altLang="zh-CN" dirty="0"/>
            </a:br>
            <a:r>
              <a:rPr lang="zh-CN" altLang="en-US" dirty="0"/>
              <a:t>电驱动系统中的应用</a:t>
            </a:r>
            <a:br>
              <a:rPr lang="en-US" altLang="zh-CN" dirty="0"/>
            </a:br>
            <a:br>
              <a:rPr lang="en-US" altLang="zh-CN" sz="3100" dirty="0"/>
            </a:br>
            <a:r>
              <a:rPr lang="en-US" altLang="zh-CN" sz="3200" dirty="0"/>
              <a:t>2019.04.19</a:t>
            </a:r>
            <a:endParaRPr lang="zh-CN" altLang="en-US" sz="32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83568" y="4437112"/>
            <a:ext cx="7772400" cy="1199704"/>
          </a:xfrm>
        </p:spPr>
        <p:txBody>
          <a:bodyPr/>
          <a:lstStyle/>
          <a:p>
            <a:r>
              <a:rPr lang="zh-CN" altLang="en-US" dirty="0"/>
              <a:t>清华大学电机系</a:t>
            </a:r>
            <a:r>
              <a:rPr lang="en-US" altLang="zh-CN" dirty="0"/>
              <a:t>/</a:t>
            </a:r>
            <a:r>
              <a:rPr lang="zh-CN" altLang="en-US" dirty="0"/>
              <a:t>高效能量变换</a:t>
            </a:r>
            <a:endParaRPr lang="en-US" altLang="zh-CN" dirty="0"/>
          </a:p>
          <a:p>
            <a:r>
              <a:rPr lang="zh-CN" altLang="en-US" dirty="0"/>
              <a:t>和电气化交通研究中心</a:t>
            </a:r>
          </a:p>
          <a:p>
            <a:r>
              <a:rPr lang="zh-CN" altLang="en-US" dirty="0"/>
              <a:t>李永东   北京</a:t>
            </a:r>
            <a:endParaRPr lang="en-US" altLang="zh-C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高功率密度（轻量化）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结构、散热系统的优化设计</a:t>
            </a:r>
            <a:endParaRPr lang="en-US" altLang="zh-CN" dirty="0"/>
          </a:p>
          <a:p>
            <a:r>
              <a:rPr lang="zh-CN" altLang="en-US" dirty="0"/>
              <a:t>高集成度、智能型汽车等级</a:t>
            </a:r>
            <a:r>
              <a:rPr lang="en-US" altLang="zh-CN" dirty="0"/>
              <a:t>IGBT</a:t>
            </a:r>
            <a:r>
              <a:rPr lang="zh-CN" altLang="en-US" dirty="0"/>
              <a:t>模块</a:t>
            </a:r>
            <a:endParaRPr lang="en-US" altLang="zh-CN" dirty="0"/>
          </a:p>
          <a:p>
            <a:r>
              <a:rPr lang="zh-CN" altLang="en-US" dirty="0"/>
              <a:t>薄膜电容</a:t>
            </a:r>
            <a:endParaRPr lang="en-US" altLang="zh-CN" dirty="0"/>
          </a:p>
          <a:p>
            <a:r>
              <a:rPr lang="zh-CN" altLang="en-US" dirty="0"/>
              <a:t>新器件</a:t>
            </a:r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10</a:t>
            </a:fld>
            <a:endParaRPr lang="zh-CN" altLang="en-US" dirty="0"/>
          </a:p>
        </p:txBody>
      </p:sp>
      <p:graphicFrame>
        <p:nvGraphicFramePr>
          <p:cNvPr id="5" name="Group 40"/>
          <p:cNvGraphicFramePr/>
          <p:nvPr/>
        </p:nvGraphicFramePr>
        <p:xfrm>
          <a:off x="3131840" y="3429000"/>
          <a:ext cx="5484019" cy="1224136"/>
        </p:xfrm>
        <a:graphic>
          <a:graphicData uri="http://schemas.openxmlformats.org/drawingml/2006/table">
            <a:tbl>
              <a:tblPr/>
              <a:tblGrid>
                <a:gridCol w="1520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75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80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80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86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68580" marR="68580" marT="34283" marB="342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RX400 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GS450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Improved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Volume</a:t>
                      </a:r>
                      <a:r>
                        <a:rPr kumimoji="0" lang="zh-CN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：</a:t>
                      </a:r>
                      <a:endParaRPr kumimoji="0" lang="en-US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68580" marR="68580" marT="34283" marB="342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30 Liters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11 Liters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63%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9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Weight</a:t>
                      </a:r>
                    </a:p>
                  </a:txBody>
                  <a:tcPr marL="68580" marR="68580" marT="34283" marB="342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35kg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20kg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43%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3347864" y="4941168"/>
            <a:ext cx="50280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通过提高集成度，改进散热板设计，丰田大大减小了其电力电子控制器（PCU）的体积与重量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高功率密度电机控制器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17kW/kg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11</a:t>
            </a:fld>
            <a:endParaRPr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4584187" y="2263749"/>
          <a:ext cx="2790686" cy="3728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5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5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9670">
                <a:tc>
                  <a:txBody>
                    <a:bodyPr/>
                    <a:lstStyle/>
                    <a:p>
                      <a:r>
                        <a:rPr lang="zh-CN" altLang="en-US" sz="15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项点</a:t>
                      </a:r>
                    </a:p>
                  </a:txBody>
                  <a:tcPr marL="77410" marR="77410" marT="38705" marB="38705" anchor="ctr"/>
                </a:tc>
                <a:tc>
                  <a:txBody>
                    <a:bodyPr/>
                    <a:lstStyle/>
                    <a:p>
                      <a:r>
                        <a:rPr lang="zh-CN" altLang="en-US" sz="15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参数</a:t>
                      </a:r>
                    </a:p>
                  </a:txBody>
                  <a:tcPr marL="77410" marR="77410" marT="38705" marB="3870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670">
                <a:tc>
                  <a:txBody>
                    <a:bodyPr/>
                    <a:lstStyle/>
                    <a:p>
                      <a:r>
                        <a:rPr lang="zh-CN" altLang="en-US" sz="15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母线电压</a:t>
                      </a:r>
                    </a:p>
                  </a:txBody>
                  <a:tcPr marL="77410" marR="77410" marT="38705" marB="38705" anchor="ctr"/>
                </a:tc>
                <a:tc>
                  <a:txBody>
                    <a:bodyPr/>
                    <a:lstStyle/>
                    <a:p>
                      <a:r>
                        <a:rPr lang="en-US" altLang="zh-CN" sz="15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240~420 V</a:t>
                      </a:r>
                      <a:endParaRPr lang="zh-CN" altLang="en-US" sz="15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7410" marR="77410" marT="38705" marB="3870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670">
                <a:tc>
                  <a:txBody>
                    <a:bodyPr/>
                    <a:lstStyle/>
                    <a:p>
                      <a:pPr marL="0" marR="0" indent="0" algn="l" defTabSz="9137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5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最大输出电流</a:t>
                      </a:r>
                    </a:p>
                  </a:txBody>
                  <a:tcPr marL="77410" marR="77410" marT="38705" marB="38705" anchor="ctr"/>
                </a:tc>
                <a:tc>
                  <a:txBody>
                    <a:bodyPr/>
                    <a:lstStyle/>
                    <a:p>
                      <a:r>
                        <a:rPr lang="en-US" altLang="zh-CN" sz="15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450 A</a:t>
                      </a:r>
                      <a:endParaRPr lang="zh-CN" altLang="en-US" sz="15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7410" marR="77410" marT="38705" marB="3870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9670">
                <a:tc>
                  <a:txBody>
                    <a:bodyPr/>
                    <a:lstStyle/>
                    <a:p>
                      <a:r>
                        <a:rPr lang="zh-CN" altLang="en-US" sz="15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峰值功率</a:t>
                      </a:r>
                    </a:p>
                  </a:txBody>
                  <a:tcPr marL="77410" marR="77410" marT="38705" marB="38705" anchor="ctr"/>
                </a:tc>
                <a:tc>
                  <a:txBody>
                    <a:bodyPr/>
                    <a:lstStyle/>
                    <a:p>
                      <a:r>
                        <a:rPr lang="en-US" altLang="zh-CN" sz="15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120 kW</a:t>
                      </a:r>
                      <a:endParaRPr lang="zh-CN" altLang="en-US" sz="15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7410" marR="77410" marT="38705" marB="3870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9670">
                <a:tc>
                  <a:txBody>
                    <a:bodyPr/>
                    <a:lstStyle/>
                    <a:p>
                      <a:r>
                        <a:rPr lang="zh-CN" altLang="en-US" sz="15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防护等级</a:t>
                      </a:r>
                    </a:p>
                  </a:txBody>
                  <a:tcPr marL="77410" marR="77410" marT="38705" marB="38705" anchor="ctr"/>
                </a:tc>
                <a:tc>
                  <a:txBody>
                    <a:bodyPr/>
                    <a:lstStyle/>
                    <a:p>
                      <a:r>
                        <a:rPr lang="en-US" altLang="zh-CN" sz="15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IP67</a:t>
                      </a:r>
                      <a:endParaRPr lang="zh-CN" altLang="en-US" sz="15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7410" marR="77410" marT="38705" marB="3870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0339">
                <a:tc>
                  <a:txBody>
                    <a:bodyPr/>
                    <a:lstStyle/>
                    <a:p>
                      <a:r>
                        <a:rPr lang="zh-CN" altLang="en-US" sz="15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本体尺寸</a:t>
                      </a:r>
                    </a:p>
                  </a:txBody>
                  <a:tcPr marL="77410" marR="77410" marT="38705" marB="38705" anchor="ctr"/>
                </a:tc>
                <a:tc>
                  <a:txBody>
                    <a:bodyPr/>
                    <a:lstStyle/>
                    <a:p>
                      <a:r>
                        <a:rPr lang="en-US" altLang="zh-CN" sz="15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320×234×112 mm</a:t>
                      </a:r>
                      <a:endParaRPr lang="zh-CN" altLang="en-US" sz="15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7410" marR="77410" marT="38705" marB="3870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9670">
                <a:tc>
                  <a:txBody>
                    <a:bodyPr/>
                    <a:lstStyle/>
                    <a:p>
                      <a:r>
                        <a:rPr lang="zh-CN" altLang="en-US" sz="15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重量</a:t>
                      </a:r>
                    </a:p>
                  </a:txBody>
                  <a:tcPr marL="77410" marR="77410" marT="38705" marB="38705" anchor="ctr"/>
                </a:tc>
                <a:tc>
                  <a:txBody>
                    <a:bodyPr/>
                    <a:lstStyle/>
                    <a:p>
                      <a:r>
                        <a:rPr lang="en-US" altLang="zh-CN" sz="15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7 kg</a:t>
                      </a:r>
                      <a:endParaRPr lang="zh-CN" altLang="en-US" sz="15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7410" marR="77410" marT="38705" marB="3870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矩形 22"/>
          <p:cNvSpPr>
            <a:spLocks noChangeArrowheads="1"/>
          </p:cNvSpPr>
          <p:nvPr/>
        </p:nvSpPr>
        <p:spPr bwMode="auto">
          <a:xfrm>
            <a:off x="1043825" y="4238083"/>
            <a:ext cx="3061439" cy="1769936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</a:ln>
        </p:spPr>
        <p:txBody>
          <a:bodyPr wrap="none" anchor="ctr"/>
          <a:lstStyle/>
          <a:p>
            <a:pPr algn="ctr"/>
            <a:endParaRPr lang="zh-CN" altLang="en-US" sz="1185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Picture 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174196"/>
            <a:ext cx="2557471" cy="1980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12"/>
          <p:cNvSpPr txBox="1"/>
          <p:nvPr/>
        </p:nvSpPr>
        <p:spPr>
          <a:xfrm>
            <a:off x="1026353" y="4350362"/>
            <a:ext cx="3085630" cy="3528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695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双核汽车级</a:t>
            </a:r>
            <a:r>
              <a:rPr lang="en-US" altLang="zh-CN" sz="1695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MCU</a:t>
            </a:r>
            <a:endParaRPr lang="zh-CN" altLang="en-US" sz="1695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1039792" y="5160987"/>
            <a:ext cx="3085630" cy="3528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90195" indent="-290195">
              <a:defRPr/>
            </a:pPr>
            <a:r>
              <a:rPr lang="zh-CN" altLang="en-US" sz="1695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借鉴</a:t>
            </a:r>
            <a:r>
              <a:rPr lang="en-US" altLang="zh-CN" sz="1695" kern="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Autosar</a:t>
            </a:r>
            <a:r>
              <a:rPr lang="zh-CN" altLang="en-US" sz="1695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软件架构</a:t>
            </a:r>
          </a:p>
        </p:txBody>
      </p:sp>
      <p:sp>
        <p:nvSpPr>
          <p:cNvPr id="10" name="TextBox 14"/>
          <p:cNvSpPr txBox="1"/>
          <p:nvPr/>
        </p:nvSpPr>
        <p:spPr>
          <a:xfrm>
            <a:off x="1019634" y="4755124"/>
            <a:ext cx="3085630" cy="3528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695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汽车级器件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39792" y="5539971"/>
            <a:ext cx="3085630" cy="3528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90195" indent="-290195">
              <a:defRPr/>
            </a:pPr>
            <a:r>
              <a:rPr lang="zh-CN" altLang="en-US" sz="1695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先进控制技术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403648" y="303731"/>
            <a:ext cx="6911975" cy="990600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基于</a:t>
            </a:r>
            <a:r>
              <a:rPr lang="en-US" altLang="zh-CN" dirty="0"/>
              <a:t>IGBT</a:t>
            </a:r>
            <a:r>
              <a:rPr lang="zh-CN" altLang="en-US" dirty="0"/>
              <a:t>芯片／</a:t>
            </a:r>
            <a:r>
              <a:rPr lang="en-US" altLang="zh-CN" dirty="0"/>
              <a:t>HIPA</a:t>
            </a:r>
            <a:r>
              <a:rPr lang="zh-CN" altLang="en-US" dirty="0"/>
              <a:t>集成的</a:t>
            </a:r>
            <a:br>
              <a:rPr lang="en-US" altLang="zh-CN" dirty="0"/>
            </a:br>
            <a:r>
              <a:rPr lang="zh-CN" altLang="en-US" dirty="0"/>
              <a:t>高密度电机控制器（中车株洲）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12</a:t>
            </a:fld>
            <a:endParaRPr lang="zh-CN" altLang="en-US" dirty="0"/>
          </a:p>
        </p:txBody>
      </p:sp>
      <p:graphicFrame>
        <p:nvGraphicFramePr>
          <p:cNvPr id="6" name="Table 14"/>
          <p:cNvGraphicFramePr>
            <a:graphicFrameLocks noGrp="1"/>
          </p:cNvGraphicFramePr>
          <p:nvPr/>
        </p:nvGraphicFramePr>
        <p:xfrm>
          <a:off x="416321" y="1754368"/>
          <a:ext cx="5542969" cy="4105993"/>
        </p:xfrm>
        <a:graphic>
          <a:graphicData uri="http://schemas.openxmlformats.org/drawingml/2006/table">
            <a:tbl>
              <a:tblPr/>
              <a:tblGrid>
                <a:gridCol w="1483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8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3395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1pPr>
                      <a:lvl2pPr marL="4572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2pPr>
                      <a:lvl3pPr marL="9144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3pPr>
                      <a:lvl4pPr marL="13716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4pPr>
                      <a:lvl5pPr marL="18288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5pPr>
                      <a:lvl6pPr marL="22860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6pPr>
                      <a:lvl7pPr marL="27432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7pPr>
                      <a:lvl8pPr marL="32004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8pPr>
                      <a:lvl9pPr marL="36576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9pPr>
                    </a:lstStyle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b="1" kern="1200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9525" marR="9525" marT="7931" marB="0"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1pPr>
                      <a:lvl2pPr marL="4572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2pPr>
                      <a:lvl3pPr marL="9144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3pPr>
                      <a:lvl4pPr marL="13716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4pPr>
                      <a:lvl5pPr marL="18288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5pPr>
                      <a:lvl6pPr marL="22860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6pPr>
                      <a:lvl7pPr marL="27432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7pPr>
                      <a:lvl8pPr marL="32004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8pPr>
                      <a:lvl9pPr marL="36576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9pPr>
                    </a:lstStyle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IPU60-120</a:t>
                      </a:r>
                    </a:p>
                  </a:txBody>
                  <a:tcPr marL="9525" marR="9525" marT="7931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IPU85-125</a:t>
                      </a:r>
                    </a:p>
                  </a:txBody>
                  <a:tcPr marL="9525" marR="9525" marT="7931" marB="0"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974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1pPr>
                      <a:lvl2pPr marL="4572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2pPr>
                      <a:lvl3pPr marL="9144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3pPr>
                      <a:lvl4pPr marL="13716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4pPr>
                      <a:lvl5pPr marL="18288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5pPr>
                      <a:lvl6pPr marL="22860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6pPr>
                      <a:lvl7pPr marL="27432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7pPr>
                      <a:lvl8pPr marL="32004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8pPr>
                      <a:lvl9pPr marL="36576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9pPr>
                    </a:lstStyle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/>
                        </a:rPr>
                        <a:t>直流电压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9525" marR="9525" marT="79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CBCC"/>
                    </a:solidFill>
                  </a:tcPr>
                </a:tc>
                <a:tc gridSpan="2">
                  <a:txBody>
                    <a:bodyPr/>
                    <a:lstStyle>
                      <a:defPPr>
                        <a:defRPr lang="zh-CN"/>
                      </a:defPPr>
                      <a:lvl1pPr marL="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1pPr>
                      <a:lvl2pPr marL="4572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2pPr>
                      <a:lvl3pPr marL="9144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3pPr>
                      <a:lvl4pPr marL="13716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4pPr>
                      <a:lvl5pPr marL="18288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5pPr>
                      <a:lvl6pPr marL="22860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6pPr>
                      <a:lvl7pPr marL="27432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7pPr>
                      <a:lvl8pPr marL="32004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8pPr>
                      <a:lvl9pPr marL="36576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9pPr>
                    </a:lstStyle>
                    <a:p>
                      <a:pPr algn="ctr" fontAlgn="b">
                        <a:lnSpc>
                          <a:spcPts val="171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DC200V-DC430V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9525" marR="9525" marT="79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CB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974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1pPr>
                      <a:lvl2pPr marL="4572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2pPr>
                      <a:lvl3pPr marL="9144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3pPr>
                      <a:lvl4pPr marL="13716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4pPr>
                      <a:lvl5pPr marL="18288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5pPr>
                      <a:lvl6pPr marL="22860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6pPr>
                      <a:lvl7pPr marL="27432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7pPr>
                      <a:lvl8pPr marL="32004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8pPr>
                      <a:lvl9pPr marL="36576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9pPr>
                    </a:lstStyle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b="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额定功率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9525" marR="9525" marT="79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7E7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1pPr>
                      <a:lvl2pPr marL="4572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2pPr>
                      <a:lvl3pPr marL="9144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3pPr>
                      <a:lvl4pPr marL="13716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4pPr>
                      <a:lvl5pPr marL="18288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5pPr>
                      <a:lvl6pPr marL="22860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6pPr>
                      <a:lvl7pPr marL="27432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7pPr>
                      <a:lvl8pPr marL="32004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8pPr>
                      <a:lvl9pPr marL="36576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9pPr>
                    </a:lstStyle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60kW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9525" marR="9525" marT="79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85kW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9525" marR="9525" marT="79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974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1pPr>
                      <a:lvl2pPr marL="4572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2pPr>
                      <a:lvl3pPr marL="9144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3pPr>
                      <a:lvl4pPr marL="13716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4pPr>
                      <a:lvl5pPr marL="18288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5pPr>
                      <a:lvl6pPr marL="22860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6pPr>
                      <a:lvl7pPr marL="27432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7pPr>
                      <a:lvl8pPr marL="32004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8pPr>
                      <a:lvl9pPr marL="36576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9pPr>
                    </a:lstStyle>
                    <a:p>
                      <a:pPr marL="0" algn="ctr" defTabSz="913765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额定电流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9525" marR="9525" marT="79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CBCC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1pPr>
                      <a:lvl2pPr marL="4572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2pPr>
                      <a:lvl3pPr marL="9144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3pPr>
                      <a:lvl4pPr marL="13716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4pPr>
                      <a:lvl5pPr marL="18288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5pPr>
                      <a:lvl6pPr marL="22860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6pPr>
                      <a:lvl7pPr marL="27432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7pPr>
                      <a:lvl8pPr marL="32004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8pPr>
                      <a:lvl9pPr marL="36576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9pPr>
                    </a:lstStyle>
                    <a:p>
                      <a:pPr marL="0" algn="ctr" defTabSz="913765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200Arms</a:t>
                      </a:r>
                    </a:p>
                  </a:txBody>
                  <a:tcPr marL="9525" marR="9525" marT="79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CB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288Arms</a:t>
                      </a:r>
                    </a:p>
                  </a:txBody>
                  <a:tcPr marL="9525" marR="9525" marT="79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CB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974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1pPr>
                      <a:lvl2pPr marL="4572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2pPr>
                      <a:lvl3pPr marL="9144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3pPr>
                      <a:lvl4pPr marL="13716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4pPr>
                      <a:lvl5pPr marL="18288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5pPr>
                      <a:lvl6pPr marL="22860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6pPr>
                      <a:lvl7pPr marL="27432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7pPr>
                      <a:lvl8pPr marL="32004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8pPr>
                      <a:lvl9pPr marL="36576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9pPr>
                    </a:lstStyle>
                    <a:p>
                      <a:pPr marL="0" algn="ctr" defTabSz="913765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峰值功率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9525" marR="9525" marT="79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7E7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1pPr>
                      <a:lvl2pPr marL="4572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2pPr>
                      <a:lvl3pPr marL="9144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3pPr>
                      <a:lvl4pPr marL="13716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4pPr>
                      <a:lvl5pPr marL="18288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5pPr>
                      <a:lvl6pPr marL="22860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6pPr>
                      <a:lvl7pPr marL="27432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7pPr>
                      <a:lvl8pPr marL="32004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8pPr>
                      <a:lvl9pPr marL="36576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9pPr>
                    </a:lstStyle>
                    <a:p>
                      <a:pPr marL="0" algn="ctr" defTabSz="913765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120kW</a:t>
                      </a:r>
                    </a:p>
                  </a:txBody>
                  <a:tcPr marL="9525" marR="9525" marT="79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125kW</a:t>
                      </a:r>
                    </a:p>
                  </a:txBody>
                  <a:tcPr marL="9525" marR="9525" marT="79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974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1pPr>
                      <a:lvl2pPr marL="4572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2pPr>
                      <a:lvl3pPr marL="9144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3pPr>
                      <a:lvl4pPr marL="13716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4pPr>
                      <a:lvl5pPr marL="18288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5pPr>
                      <a:lvl6pPr marL="22860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6pPr>
                      <a:lvl7pPr marL="27432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7pPr>
                      <a:lvl8pPr marL="32004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8pPr>
                      <a:lvl9pPr marL="36576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9pPr>
                    </a:lstStyle>
                    <a:p>
                      <a:pPr marL="0" algn="ctr" defTabSz="913765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最大电流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9525" marR="9525" marT="79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CBCC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1pPr>
                      <a:lvl2pPr marL="4572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2pPr>
                      <a:lvl3pPr marL="9144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3pPr>
                      <a:lvl4pPr marL="13716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4pPr>
                      <a:lvl5pPr marL="18288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5pPr>
                      <a:lvl6pPr marL="22860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6pPr>
                      <a:lvl7pPr marL="27432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7pPr>
                      <a:lvl8pPr marL="32004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8pPr>
                      <a:lvl9pPr marL="36576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9pPr>
                    </a:lstStyle>
                    <a:p>
                      <a:pPr marL="0" algn="ctr" defTabSz="913765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400A@30s</a:t>
                      </a:r>
                    </a:p>
                  </a:txBody>
                  <a:tcPr marL="9525" marR="9525" marT="79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CB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425A@30s</a:t>
                      </a:r>
                    </a:p>
                  </a:txBody>
                  <a:tcPr marL="9525" marR="9525" marT="79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CB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974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1pPr>
                      <a:lvl2pPr marL="4572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2pPr>
                      <a:lvl3pPr marL="9144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3pPr>
                      <a:lvl4pPr marL="13716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4pPr>
                      <a:lvl5pPr marL="18288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5pPr>
                      <a:lvl6pPr marL="22860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6pPr>
                      <a:lvl7pPr marL="27432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7pPr>
                      <a:lvl8pPr marL="32004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8pPr>
                      <a:lvl9pPr marL="36576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9pPr>
                    </a:lstStyle>
                    <a:p>
                      <a:pPr marL="0" algn="ctr" defTabSz="913765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开关频率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9525" marR="9525" marT="79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7E7"/>
                    </a:solidFill>
                  </a:tcPr>
                </a:tc>
                <a:tc gridSpan="2">
                  <a:txBody>
                    <a:bodyPr/>
                    <a:lstStyle>
                      <a:defPPr>
                        <a:defRPr lang="zh-CN"/>
                      </a:defPPr>
                      <a:lvl1pPr marL="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1pPr>
                      <a:lvl2pPr marL="4572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2pPr>
                      <a:lvl3pPr marL="9144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3pPr>
                      <a:lvl4pPr marL="13716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4pPr>
                      <a:lvl5pPr marL="18288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5pPr>
                      <a:lvl6pPr marL="22860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6pPr>
                      <a:lvl7pPr marL="27432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7pPr>
                      <a:lvl8pPr marL="32004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8pPr>
                      <a:lvl9pPr marL="36576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9pPr>
                    </a:lstStyle>
                    <a:p>
                      <a:pPr marL="0" algn="ctr" defTabSz="913765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5kHz-10kHz</a:t>
                      </a:r>
                    </a:p>
                  </a:txBody>
                  <a:tcPr marL="9525" marR="9525" marT="79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7403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1pPr>
                      <a:lvl2pPr marL="4572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2pPr>
                      <a:lvl3pPr marL="9144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3pPr>
                      <a:lvl4pPr marL="13716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4pPr>
                      <a:lvl5pPr marL="18288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5pPr>
                      <a:lvl6pPr marL="22860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6pPr>
                      <a:lvl7pPr marL="27432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7pPr>
                      <a:lvl8pPr marL="32004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8pPr>
                      <a:lvl9pPr marL="36576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9pPr>
                    </a:lstStyle>
                    <a:p>
                      <a:pPr marL="0" algn="ctr" defTabSz="913765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工作环境温度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9525" marR="9525" marT="79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CBCC"/>
                    </a:solidFill>
                  </a:tcPr>
                </a:tc>
                <a:tc gridSpan="2">
                  <a:txBody>
                    <a:bodyPr/>
                    <a:lstStyle>
                      <a:defPPr>
                        <a:defRPr lang="zh-CN"/>
                      </a:defPPr>
                      <a:lvl1pPr marL="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1pPr>
                      <a:lvl2pPr marL="4572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2pPr>
                      <a:lvl3pPr marL="9144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3pPr>
                      <a:lvl4pPr marL="13716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4pPr>
                      <a:lvl5pPr marL="18288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5pPr>
                      <a:lvl6pPr marL="22860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6pPr>
                      <a:lvl7pPr marL="27432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7pPr>
                      <a:lvl8pPr marL="32004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8pPr>
                      <a:lvl9pPr marL="36576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9pPr>
                    </a:lstStyle>
                    <a:p>
                      <a:pPr marL="0" algn="ctr" defTabSz="913765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-40℃-105℃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9525" marR="9525" marT="79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CB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5974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1pPr>
                      <a:lvl2pPr marL="4572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2pPr>
                      <a:lvl3pPr marL="9144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3pPr>
                      <a:lvl4pPr marL="13716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4pPr>
                      <a:lvl5pPr marL="18288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5pPr>
                      <a:lvl6pPr marL="22860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6pPr>
                      <a:lvl7pPr marL="27432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7pPr>
                      <a:lvl8pPr marL="32004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8pPr>
                      <a:lvl9pPr marL="36576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9pPr>
                    </a:lstStyle>
                    <a:p>
                      <a:pPr marL="0" algn="ctr" defTabSz="913765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设计寿命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9525" marR="9525" marT="79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7E7"/>
                    </a:solidFill>
                  </a:tcPr>
                </a:tc>
                <a:tc gridSpan="2">
                  <a:txBody>
                    <a:bodyPr/>
                    <a:lstStyle>
                      <a:defPPr>
                        <a:defRPr lang="zh-CN"/>
                      </a:defPPr>
                      <a:lvl1pPr marL="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1pPr>
                      <a:lvl2pPr marL="4572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2pPr>
                      <a:lvl3pPr marL="9144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3pPr>
                      <a:lvl4pPr marL="13716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4pPr>
                      <a:lvl5pPr marL="18288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5pPr>
                      <a:lvl6pPr marL="22860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6pPr>
                      <a:lvl7pPr marL="27432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7pPr>
                      <a:lvl8pPr marL="32004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8pPr>
                      <a:lvl9pPr marL="36576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9pPr>
                    </a:lstStyle>
                    <a:p>
                      <a:pPr marL="0" algn="ctr" defTabSz="913765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12 </a:t>
                      </a: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年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9525" marR="9525" marT="79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7403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1pPr>
                      <a:lvl2pPr marL="4572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2pPr>
                      <a:lvl3pPr marL="9144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3pPr>
                      <a:lvl4pPr marL="13716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4pPr>
                      <a:lvl5pPr marL="18288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5pPr>
                      <a:lvl6pPr marL="22860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6pPr>
                      <a:lvl7pPr marL="27432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7pPr>
                      <a:lvl8pPr marL="32004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8pPr>
                      <a:lvl9pPr marL="36576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9pPr>
                    </a:lstStyle>
                    <a:p>
                      <a:pPr marL="0" algn="ctr" defTabSz="913765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尺寸，体积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9525" marR="9525" marT="79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CBCC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1pPr>
                      <a:lvl2pPr marL="4572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2pPr>
                      <a:lvl3pPr marL="9144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3pPr>
                      <a:lvl4pPr marL="13716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4pPr>
                      <a:lvl5pPr marL="18288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5pPr>
                      <a:lvl6pPr marL="22860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6pPr>
                      <a:lvl7pPr marL="27432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7pPr>
                      <a:lvl8pPr marL="32004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8pPr>
                      <a:lvl9pPr marL="36576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9pPr>
                    </a:lstStyle>
                    <a:p>
                      <a:pPr marL="0" algn="ctr" defTabSz="913765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274×191×95</a:t>
                      </a:r>
                      <a:r>
                        <a:rPr lang="en-GB" altLang="zh-CN" sz="180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,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5L</a:t>
                      </a:r>
                    </a:p>
                  </a:txBody>
                  <a:tcPr marL="9525" marR="9525" marT="79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CB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266×160×130</a:t>
                      </a:r>
                      <a:r>
                        <a:rPr lang="en-GB" altLang="zh-CN" sz="180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,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5.5L</a:t>
                      </a:r>
                    </a:p>
                  </a:txBody>
                  <a:tcPr marL="9525" marR="9525" marT="79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CB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5974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1pPr>
                      <a:lvl2pPr marL="4572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2pPr>
                      <a:lvl3pPr marL="9144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3pPr>
                      <a:lvl4pPr marL="13716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4pPr>
                      <a:lvl5pPr marL="18288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5pPr>
                      <a:lvl6pPr marL="22860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6pPr>
                      <a:lvl7pPr marL="27432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7pPr>
                      <a:lvl8pPr marL="32004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8pPr>
                      <a:lvl9pPr marL="36576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9pPr>
                    </a:lstStyle>
                    <a:p>
                      <a:pPr marL="0" algn="ctr" defTabSz="913765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功率密度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9525" marR="9525" marT="79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7E7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1pPr>
                      <a:lvl2pPr marL="4572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2pPr>
                      <a:lvl3pPr marL="9144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3pPr>
                      <a:lvl4pPr marL="13716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4pPr>
                      <a:lvl5pPr marL="18288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5pPr>
                      <a:lvl6pPr marL="22860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6pPr>
                      <a:lvl7pPr marL="27432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7pPr>
                      <a:lvl8pPr marL="32004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8pPr>
                      <a:lvl9pPr marL="36576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华文细黑" panose="02010600040101010101" charset="-122"/>
                        </a:defRPr>
                      </a:lvl9pPr>
                    </a:lstStyle>
                    <a:p>
                      <a:pPr marL="0" algn="ctr" defTabSz="913765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20kW/L</a:t>
                      </a:r>
                    </a:p>
                  </a:txBody>
                  <a:tcPr marL="9525" marR="9525" marT="79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22.7kW/L</a:t>
                      </a:r>
                    </a:p>
                  </a:txBody>
                  <a:tcPr marL="9525" marR="9525" marT="79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 l="5540" t="7352" r="6258" b="6255"/>
          <a:stretch>
            <a:fillRect/>
          </a:stretch>
        </p:blipFill>
        <p:spPr bwMode="auto">
          <a:xfrm>
            <a:off x="6084168" y="2780928"/>
            <a:ext cx="2992438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331640" y="322461"/>
            <a:ext cx="6911975" cy="990600"/>
          </a:xfrm>
        </p:spPr>
        <p:txBody>
          <a:bodyPr/>
          <a:lstStyle/>
          <a:p>
            <a:r>
              <a:rPr lang="zh-CN" altLang="en-US" dirty="0"/>
              <a:t>汽车级专用</a:t>
            </a:r>
            <a:r>
              <a:rPr lang="en-US" altLang="zh-CN" dirty="0"/>
              <a:t>IGBT</a:t>
            </a:r>
            <a:r>
              <a:rPr lang="zh-CN" altLang="en-US" dirty="0"/>
              <a:t>模块的要求</a:t>
            </a: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56792"/>
            <a:ext cx="7344817" cy="4978747"/>
          </a:xfr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13</a:t>
            </a:fld>
            <a:endParaRPr lang="zh-CN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逆导型</a:t>
            </a:r>
            <a:r>
              <a:rPr lang="en-US" altLang="zh-CN" dirty="0"/>
              <a:t>IGBT</a:t>
            </a:r>
            <a:endParaRPr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芯片尺寸缩减</a:t>
            </a:r>
            <a:r>
              <a:rPr lang="en-US" altLang="zh-CN" dirty="0"/>
              <a:t>30%</a:t>
            </a:r>
            <a:r>
              <a:rPr lang="zh-CN" altLang="en-US" dirty="0"/>
              <a:t>，进而大幅减少模块尺寸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14</a:t>
            </a:fld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392656"/>
            <a:ext cx="6254207" cy="401845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逆导型</a:t>
            </a:r>
            <a:r>
              <a:rPr lang="en-US" altLang="zh-CN" dirty="0"/>
              <a:t>IGBT</a:t>
            </a:r>
            <a:endParaRPr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降低功耗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15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13" y="2348880"/>
            <a:ext cx="5994954" cy="442181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逆导型</a:t>
            </a:r>
            <a:r>
              <a:rPr lang="en-US" altLang="zh-CN" dirty="0"/>
              <a:t>IGBT</a:t>
            </a:r>
            <a:endParaRPr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dirty="0"/>
              <a:t>RC-IGBT </a:t>
            </a:r>
            <a:r>
              <a:rPr lang="zh-CN" altLang="en-US" sz="2000" dirty="0"/>
              <a:t>利用</a:t>
            </a:r>
            <a:r>
              <a:rPr lang="en-US" altLang="zh-CN" sz="2000" dirty="0"/>
              <a:t>IGBT</a:t>
            </a:r>
            <a:r>
              <a:rPr lang="zh-CN" altLang="en-US" sz="2000" dirty="0"/>
              <a:t>和</a:t>
            </a:r>
            <a:r>
              <a:rPr lang="en-US" altLang="zh-CN" sz="2000" dirty="0"/>
              <a:t>FWD</a:t>
            </a:r>
            <a:r>
              <a:rPr lang="zh-CN" altLang="en-US" sz="2000" dirty="0"/>
              <a:t>区域共同散热</a:t>
            </a:r>
            <a:r>
              <a:rPr lang="en-US" altLang="zh-CN" sz="2000" dirty="0"/>
              <a:t>, </a:t>
            </a:r>
            <a:r>
              <a:rPr lang="zh-CN" altLang="en-US" sz="2000" dirty="0"/>
              <a:t>从而导致整体热阻下降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16</a:t>
            </a:fld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2"/>
            <a:ext cx="9144000" cy="405140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三 基于</a:t>
            </a:r>
            <a:r>
              <a:rPr lang="en-US" altLang="zh-CN" dirty="0" err="1"/>
              <a:t>SiC</a:t>
            </a:r>
            <a:r>
              <a:rPr lang="zh-CN" altLang="en-US" dirty="0"/>
              <a:t>的下一代电机控制器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17</a:t>
            </a:fld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52" y="1752600"/>
            <a:ext cx="8372475" cy="46291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基于</a:t>
            </a:r>
            <a:r>
              <a:rPr lang="en-US" altLang="zh-CN" dirty="0" err="1"/>
              <a:t>SiC</a:t>
            </a:r>
            <a:r>
              <a:rPr lang="zh-CN" altLang="en-US" dirty="0"/>
              <a:t>的下一代电机控制器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18</a:t>
            </a:fld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97575"/>
            <a:ext cx="8159342" cy="465082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03300" y="320824"/>
            <a:ext cx="6911975" cy="990600"/>
          </a:xfrm>
        </p:spPr>
        <p:txBody>
          <a:bodyPr/>
          <a:lstStyle/>
          <a:p>
            <a:r>
              <a:rPr lang="en-US" altLang="zh-CN" dirty="0" err="1"/>
              <a:t>SiC</a:t>
            </a:r>
            <a:r>
              <a:rPr lang="zh-CN" altLang="en-US" dirty="0"/>
              <a:t>器件应用于电动汽车</a:t>
            </a:r>
            <a:br>
              <a:rPr lang="en-US" altLang="zh-CN" dirty="0"/>
            </a:br>
            <a:r>
              <a:rPr lang="zh-CN" altLang="en-US" dirty="0"/>
              <a:t>系统面临的一些挑战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43608" y="2060848"/>
            <a:ext cx="7431360" cy="4495800"/>
          </a:xfrm>
        </p:spPr>
        <p:txBody>
          <a:bodyPr/>
          <a:lstStyle/>
          <a:p>
            <a:r>
              <a:rPr lang="zh-CN" altLang="en-US" dirty="0"/>
              <a:t>电流容量不足</a:t>
            </a:r>
            <a:endParaRPr lang="en-US" altLang="zh-CN" dirty="0"/>
          </a:p>
          <a:p>
            <a:r>
              <a:rPr lang="zh-CN" altLang="en-US" dirty="0"/>
              <a:t>高速开关过程造成的电压</a:t>
            </a:r>
            <a:r>
              <a:rPr lang="en-US" altLang="zh-CN" dirty="0"/>
              <a:t>/</a:t>
            </a:r>
            <a:r>
              <a:rPr lang="zh-CN" altLang="en-US" dirty="0"/>
              <a:t>电流振荡</a:t>
            </a:r>
            <a:endParaRPr lang="en-US" altLang="zh-CN" dirty="0"/>
          </a:p>
          <a:p>
            <a:r>
              <a:rPr lang="zh-CN" altLang="en-US" dirty="0"/>
              <a:t>高速开关过程造成的</a:t>
            </a:r>
            <a:r>
              <a:rPr lang="en-US" altLang="zh-CN" dirty="0"/>
              <a:t>du/</a:t>
            </a:r>
            <a:r>
              <a:rPr lang="en-US" altLang="zh-CN" dirty="0" err="1"/>
              <a:t>dt</a:t>
            </a:r>
            <a:r>
              <a:rPr lang="zh-CN" altLang="en-US" dirty="0"/>
              <a:t>、</a:t>
            </a:r>
            <a:r>
              <a:rPr lang="en-US" altLang="zh-CN" dirty="0"/>
              <a:t>di/</a:t>
            </a:r>
            <a:r>
              <a:rPr lang="en-US" altLang="zh-CN" dirty="0" err="1"/>
              <a:t>dt</a:t>
            </a:r>
            <a:r>
              <a:rPr lang="zh-CN" altLang="en-US" dirty="0"/>
              <a:t>对电机驱动系统</a:t>
            </a:r>
            <a:r>
              <a:rPr lang="en-US" altLang="zh-CN" dirty="0"/>
              <a:t>EMI</a:t>
            </a:r>
            <a:r>
              <a:rPr lang="zh-CN" altLang="en-US" dirty="0"/>
              <a:t>、绝缘等的影响</a:t>
            </a:r>
            <a:endParaRPr lang="en-US" altLang="zh-CN" dirty="0"/>
          </a:p>
          <a:p>
            <a:r>
              <a:rPr lang="zh-CN" altLang="en-US" dirty="0"/>
              <a:t>新封装工艺、冷却系统设计的挑战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19</a:t>
            </a:fld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573017"/>
            <a:ext cx="4337179" cy="2278990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</a:t>
            </a:r>
            <a:r>
              <a:rPr lang="en-US" altLang="zh-CN" dirty="0"/>
              <a:t> </a:t>
            </a:r>
            <a:r>
              <a:rPr lang="zh-CN" altLang="en-US" dirty="0"/>
              <a:t>背景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/>
              <a:t>传统汽车以柴油或汽油为动力，面临环保与资源双重挑战。</a:t>
            </a:r>
          </a:p>
          <a:p>
            <a:pPr lvl="1"/>
            <a:r>
              <a:rPr lang="zh-CN" altLang="en-US" sz="2000" dirty="0">
                <a:solidFill>
                  <a:srgbClr val="FF0000"/>
                </a:solidFill>
              </a:rPr>
              <a:t>排放有害气体和二氧化碳，是城市雾霾与气候变化的主因</a:t>
            </a:r>
          </a:p>
          <a:p>
            <a:pPr lvl="1"/>
            <a:r>
              <a:rPr lang="zh-CN" altLang="en-US" sz="2000" dirty="0">
                <a:solidFill>
                  <a:srgbClr val="FF0000"/>
                </a:solidFill>
              </a:rPr>
              <a:t>矿物资源终归会枯竭</a:t>
            </a:r>
            <a:endParaRPr lang="en-US" altLang="zh-CN" sz="2000" dirty="0">
              <a:solidFill>
                <a:srgbClr val="FF0000"/>
              </a:solidFill>
            </a:endParaRPr>
          </a:p>
          <a:p>
            <a:pPr lvl="1"/>
            <a:endParaRPr lang="zh-CN" altLang="en-US" sz="1000" dirty="0"/>
          </a:p>
          <a:p>
            <a:r>
              <a:rPr lang="zh-CN" altLang="en-US" sz="2400" dirty="0"/>
              <a:t>电动汽车以电为动力，低或零排放，将彻底取代传统汽车。</a:t>
            </a:r>
            <a:endParaRPr lang="en-US" altLang="zh-CN" sz="2400" dirty="0"/>
          </a:p>
          <a:p>
            <a:endParaRPr lang="zh-CN" altLang="en-US" sz="1000" dirty="0"/>
          </a:p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 dirty="0"/>
          </a:p>
        </p:txBody>
      </p:sp>
      <p:pic>
        <p:nvPicPr>
          <p:cNvPr id="6" name="Picture 5" descr="141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996" y="3573017"/>
            <a:ext cx="3409943" cy="227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601169" y="1708520"/>
          <a:ext cx="6068018" cy="3606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1" name="Visio" r:id="rId3" imgW="3267730" imgH="2356104" progId="Visio.Drawing.15">
                  <p:embed/>
                </p:oleObj>
              </mc:Choice>
              <mc:Fallback>
                <p:oleObj name="Visio" r:id="rId3" imgW="3267730" imgH="2356104" progId="Visio.Drawing.15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1169" y="1708520"/>
                        <a:ext cx="6068018" cy="36060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标题 1"/>
          <p:cNvSpPr txBox="1">
            <a:spLocks/>
          </p:cNvSpPr>
          <p:nvPr/>
        </p:nvSpPr>
        <p:spPr>
          <a:xfrm>
            <a:off x="1093179" y="692696"/>
            <a:ext cx="6935871" cy="50409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400" b="1" dirty="0">
                <a:latin typeface="Adobe Garamond Pro Bold" pitchFamily="18" charset="0"/>
                <a:ea typeface="微软雅黑" pitchFamily="34" charset="-122"/>
              </a:rPr>
              <a:t>  </a:t>
            </a:r>
            <a:r>
              <a:rPr lang="en-US" altLang="zh-CN" sz="2400" b="1" dirty="0">
                <a:latin typeface="Adobe Garamond Pro Bold" pitchFamily="18" charset="0"/>
                <a:ea typeface="微软雅黑" pitchFamily="34" charset="-122"/>
              </a:rPr>
              <a:t>WBG </a:t>
            </a:r>
            <a:r>
              <a:rPr lang="en-US" altLang="zh-CN" sz="2400" b="1" dirty="0" err="1">
                <a:latin typeface="Adobe Garamond Pro Bold" pitchFamily="18" charset="0"/>
                <a:ea typeface="微软雅黑" pitchFamily="34" charset="-122"/>
              </a:rPr>
              <a:t>SiC</a:t>
            </a:r>
            <a:r>
              <a:rPr lang="en-US" altLang="zh-CN" sz="2400" b="1" dirty="0">
                <a:latin typeface="Adobe Garamond Pro Bold" pitchFamily="18" charset="0"/>
                <a:ea typeface="微软雅黑" pitchFamily="34" charset="-122"/>
              </a:rPr>
              <a:t> &amp; </a:t>
            </a:r>
            <a:r>
              <a:rPr lang="en-US" altLang="zh-CN" sz="2400" b="1" dirty="0" err="1">
                <a:latin typeface="Adobe Garamond Pro Bold" pitchFamily="18" charset="0"/>
                <a:ea typeface="微软雅黑" pitchFamily="34" charset="-122"/>
              </a:rPr>
              <a:t>GaN</a:t>
            </a:r>
            <a:r>
              <a:rPr lang="en-US" altLang="zh-CN" sz="2700" b="1" dirty="0">
                <a:latin typeface="Adobe Garamond Pro Bold" pitchFamily="18" charset="0"/>
                <a:ea typeface="微软雅黑" pitchFamily="34" charset="-122"/>
              </a:rPr>
              <a:t> </a:t>
            </a:r>
            <a:r>
              <a:rPr lang="en-US" altLang="zh-CN" sz="2250" b="1" dirty="0">
                <a:solidFill>
                  <a:prstClr val="black"/>
                </a:solidFill>
                <a:latin typeface="Gabriola" pitchFamily="82" charset="0"/>
                <a:ea typeface="Meiryo" pitchFamily="34" charset="-128"/>
                <a:cs typeface="Meiryo" pitchFamily="34" charset="-128"/>
              </a:rPr>
              <a:t>VS</a:t>
            </a:r>
            <a:r>
              <a:rPr lang="en-US" altLang="zh-CN" sz="2250" b="1" dirty="0">
                <a:latin typeface="Adobe Garamond Pro Bold" pitchFamily="18" charset="0"/>
                <a:ea typeface="微软雅黑" pitchFamily="34" charset="-122"/>
              </a:rPr>
              <a:t>  </a:t>
            </a:r>
            <a:r>
              <a:rPr lang="en-US" altLang="zh-CN" sz="2400" b="1" dirty="0">
                <a:latin typeface="Adobe Garamond Pro Bold" pitchFamily="18" charset="0"/>
                <a:ea typeface="微软雅黑" pitchFamily="34" charset="-122"/>
              </a:rPr>
              <a:t>Si</a:t>
            </a:r>
            <a:endParaRPr lang="zh-CN" altLang="en-US" sz="2400" b="1" dirty="0">
              <a:latin typeface="Adobe Garamond Pro Bold" pitchFamily="18" charset="0"/>
              <a:ea typeface="微软雅黑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74172" y="1582924"/>
            <a:ext cx="877388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558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3102884"/>
            <a:ext cx="4648200" cy="1085850"/>
          </a:xfrm>
          <a:prstGeom prst="rect">
            <a:avLst/>
          </a:prstGeom>
        </p:spPr>
        <p:txBody>
          <a:bodyPr/>
          <a:lstStyle>
            <a:lvl1pPr marL="338138" indent="-338138" algn="l" rtl="0" eaLnBrk="0" fontAlgn="base" hangingPunct="0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lr>
                <a:srgbClr val="000099"/>
              </a:buClr>
              <a:buSzPct val="80000"/>
              <a:buFont typeface="Wingdings" pitchFamily="2" charset="2"/>
              <a:buChar char="q"/>
              <a:defRPr sz="2400" b="1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1363" indent="-288925" algn="l" rtl="0" eaLnBrk="0" fontAlgn="base" hangingPunct="0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lr>
                <a:srgbClr val="000099"/>
              </a:buClr>
              <a:buSzPct val="110000"/>
              <a:buChar char="•"/>
              <a:defRPr sz="2000" b="1">
                <a:solidFill>
                  <a:schemeClr val="tx1"/>
                </a:solidFill>
                <a:latin typeface="+mn-lt"/>
              </a:defRPr>
            </a:lvl2pPr>
            <a:lvl3pPr marL="1147763" indent="-228600" algn="l" rtl="0" eaLnBrk="0" fontAlgn="base" hangingPunct="0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Tx/>
              <a:defRPr/>
            </a:pPr>
            <a:r>
              <a:rPr lang="en-US" altLang="zh-CN" sz="1650" dirty="0">
                <a:solidFill>
                  <a:srgbClr val="000000"/>
                </a:solidFill>
                <a:latin typeface="Arial"/>
              </a:rPr>
              <a:t>Benefit of WBG in converters</a:t>
            </a:r>
          </a:p>
          <a:p>
            <a:pPr marL="411480" lvl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Tx/>
              <a:defRPr/>
            </a:pPr>
            <a:r>
              <a:rPr lang="en-US" altLang="zh-CN" sz="1500" kern="0" dirty="0">
                <a:solidFill>
                  <a:srgbClr val="000000"/>
                </a:solidFill>
                <a:latin typeface="Arial"/>
                <a:cs typeface="Arial" charset="0"/>
              </a:rPr>
              <a:t>High efficiency</a:t>
            </a:r>
          </a:p>
          <a:p>
            <a:pPr marL="411480" lvl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Tx/>
              <a:defRPr/>
            </a:pPr>
            <a:r>
              <a:rPr lang="en-US" altLang="zh-CN" sz="1500" kern="0" dirty="0">
                <a:solidFill>
                  <a:srgbClr val="000000"/>
                </a:solidFill>
                <a:latin typeface="Arial"/>
                <a:cs typeface="Arial" charset="0"/>
              </a:rPr>
              <a:t>High frequency</a:t>
            </a:r>
            <a:endParaRPr lang="en-US" altLang="zh-CN" sz="1350" kern="0" dirty="0">
              <a:solidFill>
                <a:srgbClr val="000000"/>
              </a:solidFill>
              <a:latin typeface="Arial"/>
              <a:cs typeface="Arial" charset="0"/>
            </a:endParaRPr>
          </a:p>
          <a:p>
            <a:pPr lvl="1">
              <a:defRPr/>
            </a:pPr>
            <a:endParaRPr lang="en-US" altLang="zh-CN" sz="1350" kern="0" dirty="0">
              <a:solidFill>
                <a:srgbClr val="000000"/>
              </a:solidFill>
              <a:latin typeface="Arial"/>
              <a:cs typeface="Arial" charset="0"/>
            </a:endParaRPr>
          </a:p>
          <a:p>
            <a:pPr lvl="1">
              <a:defRPr/>
            </a:pPr>
            <a:endParaRPr lang="en-US" sz="1350" kern="0" dirty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81000" y="1730833"/>
            <a:ext cx="8981209" cy="1527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38138" indent="-338138" algn="l" rtl="0" eaLnBrk="0" fontAlgn="base" hangingPunct="0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lr>
                <a:srgbClr val="000099"/>
              </a:buClr>
              <a:buSzPct val="80000"/>
              <a:buFont typeface="Wingdings" pitchFamily="2" charset="2"/>
              <a:buChar char="q"/>
              <a:defRPr sz="2400" b="1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1363" indent="-288925" algn="l" rtl="0" eaLnBrk="0" fontAlgn="base" hangingPunct="0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lr>
                <a:srgbClr val="000099"/>
              </a:buClr>
              <a:buSzPct val="110000"/>
              <a:buChar char="•"/>
              <a:defRPr sz="2000" b="1">
                <a:solidFill>
                  <a:schemeClr val="tx1"/>
                </a:solidFill>
                <a:latin typeface="+mn-lt"/>
              </a:defRPr>
            </a:lvl2pPr>
            <a:lvl3pPr marL="1147763" indent="-228600" algn="l" rtl="0" eaLnBrk="0" fontAlgn="base" hangingPunct="0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Tx/>
            </a:pPr>
            <a:r>
              <a:rPr lang="en-US" altLang="zh-CN" sz="1650" dirty="0">
                <a:solidFill>
                  <a:srgbClr val="0070C0"/>
                </a:solidFill>
                <a:latin typeface="Arial"/>
              </a:rPr>
              <a:t>WBG vs. Silicon</a:t>
            </a:r>
          </a:p>
          <a:p>
            <a:pPr marL="411480" lvl="1">
              <a:buClrTx/>
              <a:tabLst>
                <a:tab pos="2999185" algn="l"/>
              </a:tabLst>
            </a:pPr>
            <a:r>
              <a:rPr lang="en-US" altLang="zh-CN" sz="15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Higher operating temperature: energy gap, thermal conductivity,  melting temperature</a:t>
            </a:r>
          </a:p>
          <a:p>
            <a:pPr marL="411480" lvl="1">
              <a:buClrTx/>
            </a:pPr>
            <a:r>
              <a:rPr lang="en-US" altLang="zh-CN" sz="15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Higher voltage with lower conduction loss: Electric breakdown field</a:t>
            </a:r>
          </a:p>
          <a:p>
            <a:pPr marL="411480" lvl="1">
              <a:buClrTx/>
            </a:pPr>
            <a:r>
              <a:rPr lang="en-US" altLang="zh-CN" sz="1500" dirty="0">
                <a:solidFill>
                  <a:srgbClr val="0070C0"/>
                </a:solidFill>
                <a:latin typeface="Arial"/>
              </a:rPr>
              <a:t>Faster switching:</a:t>
            </a:r>
            <a:r>
              <a:rPr lang="en-US" altLang="zh-CN" sz="15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D</a:t>
            </a:r>
            <a:r>
              <a:rPr lang="en-US" altLang="zh-CN" sz="1500" kern="0" dirty="0">
                <a:solidFill>
                  <a:srgbClr val="0070C0"/>
                </a:solidFill>
                <a:latin typeface="Arial" pitchFamily="34" charset="0"/>
                <a:ea typeface="ＭＳ Ｐゴシック"/>
                <a:cs typeface="Arial" pitchFamily="34" charset="0"/>
              </a:rPr>
              <a:t>rift velocity, die size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44178" y="4196892"/>
            <a:ext cx="838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38138" indent="-338138" algn="l" rtl="0" eaLnBrk="0" fontAlgn="base" hangingPunct="0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lr>
                <a:srgbClr val="000099"/>
              </a:buClr>
              <a:buSzPct val="80000"/>
              <a:buFont typeface="Wingdings" pitchFamily="2" charset="2"/>
              <a:buChar char="q"/>
              <a:defRPr sz="2400" b="1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1363" indent="-288925" algn="l" rtl="0" eaLnBrk="0" fontAlgn="base" hangingPunct="0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lr>
                <a:srgbClr val="000099"/>
              </a:buClr>
              <a:buSzPct val="110000"/>
              <a:buChar char="•"/>
              <a:defRPr sz="2000" b="1">
                <a:solidFill>
                  <a:schemeClr val="tx1"/>
                </a:solidFill>
                <a:latin typeface="+mn-lt"/>
              </a:defRPr>
            </a:lvl2pPr>
            <a:lvl3pPr marL="1147763" indent="-228600" algn="l" rtl="0" eaLnBrk="0" fontAlgn="base" hangingPunct="0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Tx/>
            </a:pPr>
            <a:r>
              <a:rPr lang="en-US" altLang="zh-CN" sz="1650" dirty="0">
                <a:solidFill>
                  <a:schemeClr val="accent2">
                    <a:lumMod val="75000"/>
                  </a:schemeClr>
                </a:solidFill>
                <a:latin typeface="Arial"/>
              </a:rPr>
              <a:t>The approaches to realize WBG benefit </a:t>
            </a:r>
          </a:p>
          <a:p>
            <a:pPr marL="411480" lvl="1">
              <a:buClrTx/>
            </a:pPr>
            <a:r>
              <a:rPr lang="en-US" altLang="zh-CN" sz="1500" dirty="0">
                <a:solidFill>
                  <a:schemeClr val="accent2">
                    <a:lumMod val="75000"/>
                  </a:schemeClr>
                </a:solidFill>
                <a:latin typeface="Arial"/>
              </a:rPr>
              <a:t>Converter level: device substitution, topology simplification</a:t>
            </a:r>
            <a:endParaRPr lang="en-US" altLang="zh-CN" sz="1500" dirty="0">
              <a:solidFill>
                <a:schemeClr val="accent2">
                  <a:lumMod val="75000"/>
                </a:schemeClr>
              </a:solidFill>
              <a:latin typeface="Arial"/>
              <a:cs typeface="Arial" charset="0"/>
            </a:endParaRPr>
          </a:p>
          <a:p>
            <a:pPr marL="411480" lvl="1">
              <a:buClrTx/>
            </a:pPr>
            <a:r>
              <a:rPr lang="en-US" altLang="zh-CN" sz="1500" dirty="0">
                <a:solidFill>
                  <a:schemeClr val="accent2">
                    <a:lumMod val="75000"/>
                  </a:schemeClr>
                </a:solidFill>
                <a:latin typeface="Arial"/>
              </a:rPr>
              <a:t>System level: new capability and functionality</a:t>
            </a:r>
            <a:endParaRPr lang="en-US" altLang="zh-CN" sz="1500" dirty="0">
              <a:solidFill>
                <a:schemeClr val="accent2">
                  <a:lumMod val="75000"/>
                </a:schemeClr>
              </a:solidFill>
              <a:latin typeface="Arial"/>
              <a:cs typeface="Arial" charset="0"/>
            </a:endParaRPr>
          </a:p>
          <a:p>
            <a:pPr marL="411480" lvl="1">
              <a:buClrTx/>
            </a:pPr>
            <a:r>
              <a:rPr lang="en-US" altLang="zh-CN" sz="1500" dirty="0">
                <a:solidFill>
                  <a:schemeClr val="accent2">
                    <a:lumMod val="75000"/>
                  </a:schemeClr>
                </a:solidFill>
                <a:latin typeface="Arial"/>
              </a:rPr>
              <a:t>Application level: enable new applications or replace non-PE equipment</a:t>
            </a:r>
            <a:endParaRPr lang="en-US" altLang="zh-CN" sz="1500" dirty="0">
              <a:solidFill>
                <a:schemeClr val="accent2">
                  <a:lumMod val="75000"/>
                </a:schemeClr>
              </a:solidFill>
              <a:latin typeface="Arial"/>
              <a:cs typeface="Arial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429000" y="3061608"/>
            <a:ext cx="4648200" cy="1069976"/>
          </a:xfrm>
          <a:prstGeom prst="rect">
            <a:avLst/>
          </a:prstGeom>
        </p:spPr>
        <p:txBody>
          <a:bodyPr/>
          <a:lstStyle>
            <a:lvl1pPr marL="338138" indent="-338138" algn="l" rtl="0" eaLnBrk="0" fontAlgn="base" hangingPunct="0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lr>
                <a:srgbClr val="000099"/>
              </a:buClr>
              <a:buSzPct val="80000"/>
              <a:buFont typeface="Wingdings" pitchFamily="2" charset="2"/>
              <a:buChar char="q"/>
              <a:defRPr sz="2400" b="1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1363" indent="-288925" algn="l" rtl="0" eaLnBrk="0" fontAlgn="base" hangingPunct="0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lr>
                <a:srgbClr val="000099"/>
              </a:buClr>
              <a:buSzPct val="110000"/>
              <a:buChar char="•"/>
              <a:defRPr sz="2000" b="1">
                <a:solidFill>
                  <a:schemeClr val="tx1"/>
                </a:solidFill>
                <a:latin typeface="+mn-lt"/>
              </a:defRPr>
            </a:lvl2pPr>
            <a:lvl3pPr marL="1147763" indent="-228600" algn="l" rtl="0" eaLnBrk="0" fontAlgn="base" hangingPunct="0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None/>
              <a:defRPr/>
            </a:pPr>
            <a:endParaRPr lang="en-US" altLang="zh-CN" sz="1650" dirty="0">
              <a:solidFill>
                <a:srgbClr val="000000"/>
              </a:solidFill>
              <a:latin typeface="Arial"/>
            </a:endParaRPr>
          </a:p>
          <a:p>
            <a:pPr marL="411480" lvl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Tx/>
              <a:defRPr/>
            </a:pPr>
            <a:r>
              <a:rPr lang="en-US" altLang="zh-CN" sz="1500" kern="0" dirty="0">
                <a:solidFill>
                  <a:srgbClr val="000000"/>
                </a:solidFill>
                <a:latin typeface="Arial"/>
                <a:cs typeface="Arial" charset="0"/>
              </a:rPr>
              <a:t>High temperature</a:t>
            </a:r>
          </a:p>
          <a:p>
            <a:pPr marL="411480" lvl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Tx/>
              <a:defRPr/>
            </a:pPr>
            <a:r>
              <a:rPr lang="en-US" altLang="zh-CN" sz="1500" kern="0" dirty="0">
                <a:solidFill>
                  <a:srgbClr val="000000"/>
                </a:solidFill>
                <a:latin typeface="Arial"/>
                <a:cs typeface="Arial" charset="0"/>
              </a:rPr>
              <a:t>High density</a:t>
            </a:r>
            <a:endParaRPr lang="en-US" altLang="zh-CN" sz="1350" kern="0" dirty="0">
              <a:solidFill>
                <a:srgbClr val="000000"/>
              </a:solidFill>
              <a:latin typeface="Arial"/>
              <a:cs typeface="Arial" charset="0"/>
            </a:endParaRPr>
          </a:p>
          <a:p>
            <a:pPr lvl="1">
              <a:defRPr/>
            </a:pPr>
            <a:endParaRPr lang="en-US" sz="1350" kern="0" dirty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943600" y="3028950"/>
            <a:ext cx="4648200" cy="1069976"/>
          </a:xfrm>
          <a:prstGeom prst="rect">
            <a:avLst/>
          </a:prstGeom>
        </p:spPr>
        <p:txBody>
          <a:bodyPr/>
          <a:lstStyle>
            <a:lvl1pPr marL="338138" indent="-338138" algn="l" rtl="0" eaLnBrk="0" fontAlgn="base" hangingPunct="0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lr>
                <a:srgbClr val="000099"/>
              </a:buClr>
              <a:buSzPct val="80000"/>
              <a:buFont typeface="Wingdings" pitchFamily="2" charset="2"/>
              <a:buChar char="q"/>
              <a:defRPr sz="2400" b="1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1363" indent="-288925" algn="l" rtl="0" eaLnBrk="0" fontAlgn="base" hangingPunct="0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lr>
                <a:srgbClr val="000099"/>
              </a:buClr>
              <a:buSzPct val="110000"/>
              <a:buChar char="•"/>
              <a:defRPr sz="2000" b="1">
                <a:solidFill>
                  <a:schemeClr val="tx1"/>
                </a:solidFill>
                <a:latin typeface="+mn-lt"/>
              </a:defRPr>
            </a:lvl2pPr>
            <a:lvl3pPr marL="1147763" indent="-228600" algn="l" rtl="0" eaLnBrk="0" fontAlgn="base" hangingPunct="0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None/>
              <a:defRPr/>
            </a:pPr>
            <a:endParaRPr lang="en-US" altLang="zh-CN" sz="1650" dirty="0">
              <a:solidFill>
                <a:srgbClr val="000000"/>
              </a:solidFill>
              <a:latin typeface="Arial"/>
            </a:endParaRPr>
          </a:p>
          <a:p>
            <a:pPr marL="411480" lvl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Tx/>
              <a:defRPr/>
            </a:pPr>
            <a:r>
              <a:rPr lang="en-US" altLang="zh-CN" sz="1500" kern="0" dirty="0">
                <a:solidFill>
                  <a:srgbClr val="000000"/>
                </a:solidFill>
                <a:latin typeface="Arial"/>
                <a:cs typeface="Arial" charset="0"/>
              </a:rPr>
              <a:t>High </a:t>
            </a:r>
            <a:r>
              <a:rPr lang="en-US" altLang="zh-CN" sz="1500" kern="0" dirty="0">
                <a:solidFill>
                  <a:srgbClr val="000000"/>
                </a:solidFill>
                <a:latin typeface="Arial"/>
              </a:rPr>
              <a:t>voltage</a:t>
            </a:r>
            <a:endParaRPr lang="en-US" altLang="zh-CN" sz="1350" kern="0" dirty="0">
              <a:solidFill>
                <a:srgbClr val="000000"/>
              </a:solidFill>
              <a:latin typeface="Arial"/>
              <a:cs typeface="Arial" charset="0"/>
            </a:endParaRPr>
          </a:p>
          <a:p>
            <a:pPr lvl="1">
              <a:defRPr/>
            </a:pPr>
            <a:endParaRPr lang="en-US" sz="1350" kern="0" dirty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74172" y="1582924"/>
            <a:ext cx="877388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标题 1"/>
          <p:cNvSpPr txBox="1">
            <a:spLocks/>
          </p:cNvSpPr>
          <p:nvPr/>
        </p:nvSpPr>
        <p:spPr>
          <a:xfrm>
            <a:off x="1141329" y="730475"/>
            <a:ext cx="6935871" cy="50409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2400" b="1" dirty="0">
                <a:latin typeface="Adobe Garamond Pro Bold" pitchFamily="18" charset="0"/>
                <a:ea typeface="微软雅黑" pitchFamily="34" charset="-122"/>
              </a:rPr>
              <a:t>WBG Device in Power Converters</a:t>
            </a:r>
            <a:endParaRPr lang="zh-CN" altLang="en-US" sz="2400" b="1" dirty="0">
              <a:latin typeface="Adobe Garamond Pro Bold" pitchFamily="18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8102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3444" y="1790817"/>
            <a:ext cx="3737610" cy="562729"/>
          </a:xfrm>
        </p:spPr>
        <p:txBody>
          <a:bodyPr>
            <a:normAutofit/>
          </a:bodyPr>
          <a:lstStyle/>
          <a:p>
            <a:pPr marL="257175" indent="-257175">
              <a:buFont typeface="Arial" pitchFamily="34" charset="0"/>
              <a:buChar char="•"/>
            </a:pPr>
            <a:r>
              <a:rPr lang="zh-CN" altLang="en-US" sz="15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更宽的禁带宽度</a:t>
            </a:r>
            <a:br>
              <a:rPr lang="en-US" altLang="zh-CN" sz="15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en-US" altLang="zh-CN" sz="1500" dirty="0">
                <a:latin typeface="Arial" pitchFamily="34" charset="0"/>
                <a:ea typeface="微软雅黑" pitchFamily="34" charset="-122"/>
                <a:cs typeface="Arial" pitchFamily="34" charset="0"/>
              </a:rPr>
              <a:t>Wider Band Gap</a:t>
            </a:r>
            <a:endParaRPr lang="zh-CN" altLang="en-US" sz="1500" dirty="0"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l="2426" t="34730" r="53498" b="37731"/>
          <a:stretch/>
        </p:blipFill>
        <p:spPr>
          <a:xfrm>
            <a:off x="2022588" y="3920186"/>
            <a:ext cx="5356620" cy="1882630"/>
          </a:xfrm>
          <a:prstGeom prst="rect">
            <a:avLst/>
          </a:prstGeom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1134069" y="722708"/>
            <a:ext cx="6935871" cy="50409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2400" b="1" dirty="0">
                <a:latin typeface="Adobe Garamond Pro Bold" pitchFamily="18" charset="0"/>
                <a:ea typeface="微软雅黑" pitchFamily="34" charset="-122"/>
              </a:rPr>
              <a:t>Physical Parameters of Semiconductor devices</a:t>
            </a:r>
            <a:endParaRPr lang="zh-CN" altLang="en-US" sz="2400" b="1" dirty="0">
              <a:latin typeface="Adobe Garamond Pro Bold" pitchFamily="18" charset="0"/>
              <a:ea typeface="微软雅黑" pitchFamily="3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7"/>
              <p:cNvSpPr/>
              <p:nvPr/>
            </p:nvSpPr>
            <p:spPr>
              <a:xfrm>
                <a:off x="4698017" y="1914383"/>
                <a:ext cx="681143" cy="3418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5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zh-CN" altLang="en-US" sz="1500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zh-CN" altLang="en-US" sz="1500" dirty="0">
                    <a:latin typeface="微软雅黑" pitchFamily="34" charset="-122"/>
                    <a:ea typeface="微软雅黑" pitchFamily="34" charset="-122"/>
                  </a:rPr>
                  <a:t> →</a:t>
                </a:r>
              </a:p>
            </p:txBody>
          </p:sp>
        </mc:Choice>
        <mc:Fallback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8017" y="1914383"/>
                <a:ext cx="681143" cy="341888"/>
              </a:xfrm>
              <a:prstGeom prst="rect">
                <a:avLst/>
              </a:prstGeom>
              <a:blipFill>
                <a:blip r:embed="rId3"/>
                <a:stretch>
                  <a:fillRect t="-3571" b="-142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标题 1"/>
          <p:cNvSpPr txBox="1">
            <a:spLocks/>
          </p:cNvSpPr>
          <p:nvPr/>
        </p:nvSpPr>
        <p:spPr>
          <a:xfrm>
            <a:off x="5562024" y="1838215"/>
            <a:ext cx="3867912" cy="47112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5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更高的工作结温</a:t>
            </a:r>
            <a:endParaRPr lang="en-US" altLang="zh-CN" sz="1500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500" dirty="0">
                <a:solidFill>
                  <a:srgbClr val="FF000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Higher</a:t>
            </a:r>
            <a:r>
              <a:rPr lang="en-US" altLang="zh-CN" sz="1500" dirty="0">
                <a:latin typeface="Arial" pitchFamily="34" charset="0"/>
                <a:ea typeface="微软雅黑" pitchFamily="34" charset="-122"/>
                <a:cs typeface="Arial" pitchFamily="34" charset="0"/>
              </a:rPr>
              <a:t> Junction Temperature </a:t>
            </a:r>
          </a:p>
        </p:txBody>
      </p:sp>
      <p:sp>
        <p:nvSpPr>
          <p:cNvPr id="12" name="标题 1"/>
          <p:cNvSpPr txBox="1">
            <a:spLocks/>
          </p:cNvSpPr>
          <p:nvPr/>
        </p:nvSpPr>
        <p:spPr>
          <a:xfrm>
            <a:off x="130460" y="2267371"/>
            <a:ext cx="3682746" cy="56272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57175" indent="-257175">
              <a:buFont typeface="Arial" pitchFamily="34" charset="0"/>
              <a:buChar char="•"/>
            </a:pPr>
            <a:r>
              <a:rPr lang="zh-CN" altLang="en-US" sz="15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更高的临界击穿场强</a:t>
            </a:r>
            <a:endParaRPr lang="en-US" altLang="zh-CN" sz="1500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5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     </a:t>
            </a:r>
            <a:r>
              <a:rPr lang="en-US" altLang="zh-CN" sz="1500" dirty="0">
                <a:latin typeface="Arial" pitchFamily="34" charset="0"/>
                <a:ea typeface="微软雅黑" pitchFamily="34" charset="-122"/>
                <a:cs typeface="Arial" pitchFamily="34" charset="0"/>
              </a:rPr>
              <a:t>Higher Breakdown  field intensity</a:t>
            </a:r>
            <a:endParaRPr lang="zh-CN" altLang="en-US" sz="1500" dirty="0"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4" name="标题 1"/>
          <p:cNvSpPr txBox="1">
            <a:spLocks/>
          </p:cNvSpPr>
          <p:nvPr/>
        </p:nvSpPr>
        <p:spPr>
          <a:xfrm>
            <a:off x="5562024" y="2365040"/>
            <a:ext cx="3717036" cy="39929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5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更小的导通阻抗</a:t>
            </a:r>
            <a:endParaRPr lang="en-US" altLang="zh-CN" sz="1500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500" dirty="0">
                <a:solidFill>
                  <a:srgbClr val="FF000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Less</a:t>
            </a:r>
            <a:r>
              <a:rPr lang="en-US" altLang="zh-CN" sz="1500" dirty="0">
                <a:latin typeface="Arial" pitchFamily="34" charset="0"/>
                <a:ea typeface="微软雅黑" pitchFamily="34" charset="-122"/>
                <a:cs typeface="Arial" pitchFamily="34" charset="0"/>
              </a:rPr>
              <a:t> Conducting Resistance</a:t>
            </a:r>
            <a:endParaRPr lang="zh-CN" altLang="en-US" sz="1500" dirty="0"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矩形 17"/>
              <p:cNvSpPr/>
              <p:nvPr/>
            </p:nvSpPr>
            <p:spPr>
              <a:xfrm>
                <a:off x="4602005" y="2419930"/>
                <a:ext cx="744435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5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1500" i="1">
                            <a:latin typeface="Cambria Math" panose="02040503050406030204" pitchFamily="18" charset="0"/>
                          </a:rPr>
                          <m:t>𝐵𝑅</m:t>
                        </m:r>
                      </m:sub>
                    </m:sSub>
                  </m:oMath>
                </a14:m>
                <a:r>
                  <a:rPr lang="zh-CN" altLang="en-US" sz="1500" dirty="0">
                    <a:latin typeface="微软雅黑" pitchFamily="34" charset="-122"/>
                    <a:ea typeface="微软雅黑" pitchFamily="34" charset="-122"/>
                  </a:rPr>
                  <a:t> →</a:t>
                </a:r>
              </a:p>
            </p:txBody>
          </p:sp>
        </mc:Choice>
        <mc:Fallback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005" y="2419930"/>
                <a:ext cx="744435" cy="323165"/>
              </a:xfrm>
              <a:prstGeom prst="rect">
                <a:avLst/>
              </a:prstGeom>
              <a:blipFill>
                <a:blip r:embed="rId4"/>
                <a:stretch>
                  <a:fillRect t="-3774" r="-1639" b="-188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标题 1"/>
          <p:cNvSpPr txBox="1">
            <a:spLocks/>
          </p:cNvSpPr>
          <p:nvPr/>
        </p:nvSpPr>
        <p:spPr>
          <a:xfrm>
            <a:off x="130617" y="2764499"/>
            <a:ext cx="3994397" cy="56272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57175" indent="-257175">
              <a:buFont typeface="Arial" pitchFamily="34" charset="0"/>
              <a:buChar char="•"/>
            </a:pPr>
            <a:r>
              <a:rPr lang="zh-CN" altLang="en-US" sz="15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更快的饱和电子漂移速度</a:t>
            </a:r>
            <a:endParaRPr lang="en-US" altLang="zh-CN" sz="1500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500" dirty="0">
                <a:latin typeface="微软雅黑" pitchFamily="34" charset="-122"/>
                <a:ea typeface="微软雅黑" pitchFamily="34" charset="-122"/>
              </a:rPr>
              <a:t>     </a:t>
            </a:r>
            <a:r>
              <a:rPr lang="en-US" altLang="zh-CN" sz="1500" dirty="0">
                <a:latin typeface="Arial" pitchFamily="34" charset="0"/>
                <a:ea typeface="微软雅黑" pitchFamily="34" charset="-122"/>
                <a:cs typeface="Arial" pitchFamily="34" charset="0"/>
              </a:rPr>
              <a:t>Faster Saturated electron drift velocity</a:t>
            </a:r>
            <a:endParaRPr lang="zh-CN" altLang="en-US" sz="1500" dirty="0"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0" name="标题 1"/>
          <p:cNvSpPr txBox="1">
            <a:spLocks/>
          </p:cNvSpPr>
          <p:nvPr/>
        </p:nvSpPr>
        <p:spPr>
          <a:xfrm>
            <a:off x="5562024" y="2854364"/>
            <a:ext cx="3435858" cy="39929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5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更高的开关频率</a:t>
            </a:r>
            <a:endParaRPr lang="en-US" altLang="zh-CN" sz="1500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500" dirty="0">
                <a:solidFill>
                  <a:srgbClr val="FF000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Higher</a:t>
            </a:r>
            <a:r>
              <a:rPr lang="en-US" altLang="zh-CN" sz="1500" dirty="0">
                <a:latin typeface="Arial" pitchFamily="34" charset="0"/>
                <a:ea typeface="微软雅黑" pitchFamily="34" charset="-122"/>
                <a:cs typeface="Arial" pitchFamily="34" charset="0"/>
              </a:rPr>
              <a:t> Switching Frequency</a:t>
            </a:r>
            <a:endParaRPr lang="zh-CN" altLang="en-US" sz="1500" dirty="0"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矩形 20"/>
              <p:cNvSpPr/>
              <p:nvPr/>
            </p:nvSpPr>
            <p:spPr>
              <a:xfrm>
                <a:off x="4585408" y="2897432"/>
                <a:ext cx="824585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5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1500" i="1">
                            <a:latin typeface="Cambria Math" panose="02040503050406030204" pitchFamily="18" charset="0"/>
                          </a:rPr>
                          <m:t>𝑠𝑎𝑡</m:t>
                        </m:r>
                      </m:sub>
                    </m:sSub>
                  </m:oMath>
                </a14:m>
                <a:r>
                  <a:rPr lang="zh-CN" altLang="en-US" sz="1500" dirty="0">
                    <a:latin typeface="微软雅黑" pitchFamily="34" charset="-122"/>
                    <a:ea typeface="微软雅黑" pitchFamily="34" charset="-122"/>
                  </a:rPr>
                  <a:t> → </a:t>
                </a:r>
              </a:p>
            </p:txBody>
          </p:sp>
        </mc:Choice>
        <mc:Fallback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5408" y="2897432"/>
                <a:ext cx="824585" cy="323165"/>
              </a:xfrm>
              <a:prstGeom prst="rect">
                <a:avLst/>
              </a:prstGeom>
              <a:blipFill>
                <a:blip r:embed="rId5"/>
                <a:stretch>
                  <a:fillRect t="-3774" r="-2222" b="-207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标题 1"/>
          <p:cNvSpPr txBox="1">
            <a:spLocks/>
          </p:cNvSpPr>
          <p:nvPr/>
        </p:nvSpPr>
        <p:spPr>
          <a:xfrm>
            <a:off x="130302" y="3275343"/>
            <a:ext cx="3730752" cy="56272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57175" indent="-257175">
              <a:buFont typeface="Arial" pitchFamily="34" charset="0"/>
              <a:buChar char="•"/>
            </a:pPr>
            <a:r>
              <a:rPr lang="zh-CN" altLang="en-US" sz="15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更高的热导率</a:t>
            </a:r>
            <a:endParaRPr lang="en-US" altLang="zh-CN" sz="1500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500" dirty="0">
                <a:solidFill>
                  <a:srgbClr val="0000FF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     </a:t>
            </a:r>
            <a:r>
              <a:rPr lang="en-US" altLang="zh-CN" sz="1500" dirty="0">
                <a:latin typeface="Arial" pitchFamily="34" charset="0"/>
                <a:ea typeface="微软雅黑" pitchFamily="34" charset="-122"/>
                <a:cs typeface="Arial" pitchFamily="34" charset="0"/>
              </a:rPr>
              <a:t>Higher Thermal conductivity</a:t>
            </a:r>
            <a:endParaRPr lang="zh-CN" altLang="en-US" sz="1500" dirty="0"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3" name="标题 1"/>
          <p:cNvSpPr txBox="1">
            <a:spLocks/>
          </p:cNvSpPr>
          <p:nvPr/>
        </p:nvSpPr>
        <p:spPr>
          <a:xfrm>
            <a:off x="5562024" y="3365634"/>
            <a:ext cx="3662172" cy="39929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5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更好的散热性能</a:t>
            </a:r>
            <a:endParaRPr lang="en-US" altLang="zh-CN" sz="1500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500" dirty="0">
                <a:solidFill>
                  <a:srgbClr val="FF000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Better</a:t>
            </a:r>
            <a:r>
              <a:rPr lang="en-US" altLang="zh-CN" sz="1500" dirty="0">
                <a:latin typeface="Arial" pitchFamily="34" charset="0"/>
                <a:ea typeface="微软雅黑" pitchFamily="34" charset="-122"/>
                <a:cs typeface="Arial" pitchFamily="34" charset="0"/>
              </a:rPr>
              <a:t> Thermal Performance</a:t>
            </a:r>
            <a:endParaRPr lang="zh-CN" altLang="en-US" sz="1500" dirty="0"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矩形 23"/>
              <p:cNvSpPr/>
              <p:nvPr/>
            </p:nvSpPr>
            <p:spPr>
              <a:xfrm>
                <a:off x="4858691" y="3409809"/>
                <a:ext cx="529312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500" i="1">
                          <a:latin typeface="Cambria Math" panose="02040503050406030204" pitchFamily="18" charset="0"/>
                        </a:rPr>
                        <m:t>λ</m:t>
                      </m:r>
                      <m:r>
                        <m:rPr>
                          <m:nor/>
                        </m:rPr>
                        <a:rPr lang="zh-CN" altLang="en-US" sz="1500" dirty="0">
                          <a:latin typeface="微软雅黑" pitchFamily="34" charset="-122"/>
                          <a:ea typeface="微软雅黑" pitchFamily="34" charset="-122"/>
                        </a:rPr>
                        <m:t>→</m:t>
                      </m:r>
                    </m:oMath>
                  </m:oMathPara>
                </a14:m>
                <a:endParaRPr lang="zh-CN" altLang="en-US" sz="15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mc:Choice>
        <mc:Fallback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8691" y="3409809"/>
                <a:ext cx="529312" cy="3231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椭圆 2"/>
          <p:cNvSpPr/>
          <p:nvPr/>
        </p:nvSpPr>
        <p:spPr>
          <a:xfrm>
            <a:off x="3457887" y="5266944"/>
            <a:ext cx="495416" cy="2537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5033632" y="5266944"/>
            <a:ext cx="495416" cy="2537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3457887" y="4222242"/>
            <a:ext cx="495416" cy="2537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5896333" y="4215384"/>
            <a:ext cx="495416" cy="2537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5033632" y="4233672"/>
            <a:ext cx="495416" cy="2537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5895100" y="5265801"/>
            <a:ext cx="495416" cy="2537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3460924" y="4474845"/>
            <a:ext cx="495416" cy="2537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5033632" y="4501134"/>
            <a:ext cx="495416" cy="2537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5895100" y="4494276"/>
            <a:ext cx="495416" cy="2537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606606" y="4046220"/>
            <a:ext cx="1389072" cy="468630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35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温度 </a:t>
            </a:r>
            <a:r>
              <a:rPr lang="en-US" altLang="zh-CN" sz="1350" b="1" dirty="0">
                <a:latin typeface="微软雅黑" pitchFamily="34" charset="-122"/>
                <a:ea typeface="微软雅黑" pitchFamily="34" charset="-122"/>
              </a:rPr>
              <a:t>Temperature</a:t>
            </a:r>
            <a:endParaRPr lang="zh-CN" altLang="en-US" sz="135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604320" y="4569714"/>
            <a:ext cx="1391358" cy="470916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35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效率</a:t>
            </a:r>
            <a:endParaRPr lang="en-US" altLang="zh-CN" sz="1350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1350" b="1" dirty="0">
                <a:latin typeface="微软雅黑" pitchFamily="34" charset="-122"/>
                <a:ea typeface="微软雅黑" pitchFamily="34" charset="-122"/>
              </a:rPr>
              <a:t>Efficiency</a:t>
            </a:r>
            <a:endParaRPr lang="zh-CN" altLang="en-US" sz="135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611178" y="5095494"/>
            <a:ext cx="1384500" cy="445770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35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频率</a:t>
            </a:r>
            <a:endParaRPr lang="en-US" altLang="zh-CN" sz="1350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1350" b="1" dirty="0">
                <a:latin typeface="微软雅黑" pitchFamily="34" charset="-122"/>
                <a:ea typeface="微软雅黑" pitchFamily="34" charset="-122"/>
              </a:rPr>
              <a:t>Frequency</a:t>
            </a:r>
            <a:endParaRPr lang="zh-CN" altLang="en-US" sz="135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3463234" y="5520690"/>
            <a:ext cx="495416" cy="2537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5033632" y="5508117"/>
            <a:ext cx="495416" cy="2537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5895100" y="5520690"/>
            <a:ext cx="495416" cy="2537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174172" y="1582924"/>
            <a:ext cx="877388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595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7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747865"/>
            <a:ext cx="7886700" cy="542925"/>
          </a:xfrm>
        </p:spPr>
        <p:txBody>
          <a:bodyPr>
            <a:normAutofit/>
          </a:bodyPr>
          <a:lstStyle/>
          <a:p>
            <a:pPr algn="ctr"/>
            <a:r>
              <a:rPr lang="en-US" altLang="zh-CN" sz="2400" dirty="0" err="1">
                <a:latin typeface="Adobe Garamond Pro Bold" pitchFamily="18" charset="0"/>
                <a:ea typeface="微软雅黑" pitchFamily="34" charset="-122"/>
              </a:rPr>
              <a:t>SiC</a:t>
            </a:r>
            <a:r>
              <a:rPr lang="en-US" altLang="zh-CN" sz="2400" dirty="0">
                <a:latin typeface="Adobe Garamond Pro Bold" pitchFamily="18" charset="0"/>
                <a:ea typeface="微软雅黑" pitchFamily="34" charset="-122"/>
              </a:rPr>
              <a:t> MOSFET Products &amp; Samples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l="25625" t="21975" r="26389" b="7778"/>
          <a:stretch/>
        </p:blipFill>
        <p:spPr>
          <a:xfrm>
            <a:off x="225731" y="1985026"/>
            <a:ext cx="4448945" cy="366345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890793" y="3974324"/>
            <a:ext cx="40048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altLang="zh-CN" sz="1500" dirty="0">
              <a:latin typeface="微软雅黑" pitchFamily="34" charset="-122"/>
              <a:ea typeface="微软雅黑" pitchFamily="34" charset="-122"/>
            </a:endParaRPr>
          </a:p>
          <a:p>
            <a:pPr algn="just"/>
            <a:r>
              <a:rPr lang="en-US" altLang="zh-CN" sz="1500" b="1" dirty="0">
                <a:latin typeface="微软雅黑" pitchFamily="34" charset="-122"/>
                <a:ea typeface="微软雅黑" pitchFamily="34" charset="-122"/>
              </a:rPr>
              <a:t>The </a:t>
            </a:r>
            <a:r>
              <a:rPr lang="en-US" altLang="zh-CN" sz="1500" b="1" dirty="0" err="1">
                <a:latin typeface="微软雅黑" pitchFamily="34" charset="-122"/>
                <a:ea typeface="微软雅黑" pitchFamily="34" charset="-122"/>
              </a:rPr>
              <a:t>SiC</a:t>
            </a:r>
            <a:r>
              <a:rPr lang="en-US" altLang="zh-CN" sz="1500" b="1" dirty="0">
                <a:latin typeface="微软雅黑" pitchFamily="34" charset="-122"/>
                <a:ea typeface="微软雅黑" pitchFamily="34" charset="-122"/>
              </a:rPr>
              <a:t> Package can provide up to 60 kVA/230 VAC MEA Power Electronics Equipment, without device Paralleling </a:t>
            </a:r>
            <a:r>
              <a:rPr lang="en-US" altLang="zh-CN" sz="1500" dirty="0">
                <a:latin typeface="微软雅黑" pitchFamily="34" charset="-122"/>
                <a:ea typeface="微软雅黑" pitchFamily="34" charset="-122"/>
              </a:rPr>
              <a:t>(50% Margin and 175% overload is considered in design).</a:t>
            </a:r>
          </a:p>
        </p:txBody>
      </p:sp>
      <p:pic>
        <p:nvPicPr>
          <p:cNvPr id="9" name="图片 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1" r="7043"/>
          <a:stretch/>
        </p:blipFill>
        <p:spPr bwMode="auto">
          <a:xfrm>
            <a:off x="4976518" y="1890421"/>
            <a:ext cx="3653837" cy="22148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174172" y="1582924"/>
            <a:ext cx="877388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6158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667764" y="491997"/>
            <a:ext cx="7886700" cy="708755"/>
          </a:xfrm>
        </p:spPr>
        <p:txBody>
          <a:bodyPr>
            <a:normAutofit/>
          </a:bodyPr>
          <a:lstStyle/>
          <a:p>
            <a:pPr algn="ctr"/>
            <a:r>
              <a:rPr lang="en-US" altLang="zh-CN" sz="2400" dirty="0" err="1">
                <a:latin typeface="Adobe Garamond Pro Bold" pitchFamily="18" charset="0"/>
                <a:ea typeface="微软雅黑" pitchFamily="34" charset="-122"/>
              </a:rPr>
              <a:t>SiC</a:t>
            </a:r>
            <a:r>
              <a:rPr lang="en-US" altLang="zh-CN" sz="2400" dirty="0">
                <a:latin typeface="Adobe Garamond Pro Bold" pitchFamily="18" charset="0"/>
                <a:ea typeface="微软雅黑" pitchFamily="34" charset="-122"/>
              </a:rPr>
              <a:t> MOSFET</a:t>
            </a:r>
            <a:endParaRPr lang="zh-CN" altLang="en-US" sz="2400" dirty="0">
              <a:latin typeface="Adobe Garamond Pro Bold" pitchFamily="18" charset="0"/>
              <a:ea typeface="微软雅黑" pitchFamily="34" charset="-122"/>
            </a:endParaRPr>
          </a:p>
        </p:txBody>
      </p:sp>
      <p:pic>
        <p:nvPicPr>
          <p:cNvPr id="3" name="图片 2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21" y="1721342"/>
            <a:ext cx="1467614" cy="2025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607451" y="2319474"/>
            <a:ext cx="1807262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350" dirty="0" err="1">
                <a:latin typeface="微软雅黑" pitchFamily="34" charset="-122"/>
                <a:ea typeface="微软雅黑" pitchFamily="34" charset="-122"/>
              </a:rPr>
              <a:t>Wolfspeed</a:t>
            </a:r>
            <a:r>
              <a:rPr lang="en-US" altLang="zh-CN" sz="1350" dirty="0">
                <a:latin typeface="微软雅黑" pitchFamily="34" charset="-122"/>
                <a:ea typeface="微软雅黑" pitchFamily="34" charset="-122"/>
              </a:rPr>
              <a:t> C2M0025120D </a:t>
            </a:r>
            <a:r>
              <a:rPr lang="el-GR" altLang="zh-CN" sz="1350" dirty="0">
                <a:latin typeface="微软雅黑" pitchFamily="34" charset="-122"/>
                <a:ea typeface="微软雅黑" pitchFamily="34" charset="-122"/>
              </a:rPr>
              <a:t>1200</a:t>
            </a:r>
            <a:r>
              <a:rPr lang="en-US" altLang="zh-CN" sz="1350" dirty="0">
                <a:latin typeface="微软雅黑" pitchFamily="34" charset="-122"/>
                <a:ea typeface="微软雅黑" pitchFamily="34" charset="-122"/>
              </a:rPr>
              <a:t>V/90A,25m</a:t>
            </a:r>
            <a:r>
              <a:rPr lang="el-GR" altLang="zh-CN" sz="1350" dirty="0">
                <a:latin typeface="微软雅黑" pitchFamily="34" charset="-122"/>
                <a:ea typeface="微软雅黑" pitchFamily="34" charset="-122"/>
              </a:rPr>
              <a:t>Ω</a:t>
            </a:r>
            <a:endParaRPr lang="zh-CN" altLang="en-US" sz="135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图片 5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809" y="1802216"/>
            <a:ext cx="1440305" cy="186325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467398" y="2319474"/>
            <a:ext cx="1870194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350" dirty="0" err="1">
                <a:latin typeface="微软雅黑" pitchFamily="34" charset="-122"/>
                <a:ea typeface="微软雅黑" pitchFamily="34" charset="-122"/>
              </a:rPr>
              <a:t>Wolfspeed</a:t>
            </a:r>
            <a:r>
              <a:rPr lang="en-US" altLang="zh-CN" sz="1350" dirty="0">
                <a:latin typeface="微软雅黑" pitchFamily="34" charset="-122"/>
                <a:ea typeface="微软雅黑" pitchFamily="34" charset="-122"/>
              </a:rPr>
              <a:t> C3M0075120J </a:t>
            </a:r>
            <a:r>
              <a:rPr lang="el-GR" altLang="zh-CN" sz="1350" dirty="0">
                <a:latin typeface="微软雅黑" pitchFamily="34" charset="-122"/>
                <a:ea typeface="微软雅黑" pitchFamily="34" charset="-122"/>
              </a:rPr>
              <a:t>1200</a:t>
            </a:r>
            <a:r>
              <a:rPr lang="en-US" altLang="zh-CN" sz="1350" dirty="0">
                <a:latin typeface="微软雅黑" pitchFamily="34" charset="-122"/>
                <a:ea typeface="微软雅黑" pitchFamily="34" charset="-122"/>
              </a:rPr>
              <a:t>V/30A,75m</a:t>
            </a:r>
            <a:r>
              <a:rPr lang="el-GR" altLang="zh-CN" sz="1350" dirty="0">
                <a:latin typeface="微软雅黑" pitchFamily="34" charset="-122"/>
                <a:ea typeface="微软雅黑" pitchFamily="34" charset="-122"/>
              </a:rPr>
              <a:t>Ω</a:t>
            </a:r>
            <a:endParaRPr lang="zh-CN" altLang="en-US" sz="135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" name="图片 7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660" y="4100803"/>
            <a:ext cx="2437642" cy="1620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783759" y="4564554"/>
            <a:ext cx="2045916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350" dirty="0">
                <a:latin typeface="微软雅黑" pitchFamily="34" charset="-122"/>
                <a:ea typeface="微软雅黑" pitchFamily="34" charset="-122"/>
              </a:rPr>
              <a:t>ST Microelectronics SCTWA50N120 </a:t>
            </a:r>
            <a:r>
              <a:rPr lang="el-GR" altLang="zh-CN" sz="1350" dirty="0">
                <a:latin typeface="微软雅黑" pitchFamily="34" charset="-122"/>
                <a:ea typeface="微软雅黑" pitchFamily="34" charset="-122"/>
              </a:rPr>
              <a:t>1200</a:t>
            </a:r>
            <a:r>
              <a:rPr lang="en-US" altLang="zh-CN" sz="1350" dirty="0">
                <a:latin typeface="微软雅黑" pitchFamily="34" charset="-122"/>
                <a:ea typeface="微软雅黑" pitchFamily="34" charset="-122"/>
              </a:rPr>
              <a:t>V/65A,59m</a:t>
            </a:r>
            <a:r>
              <a:rPr lang="el-GR" altLang="zh-CN" sz="1350" dirty="0">
                <a:latin typeface="微软雅黑" pitchFamily="34" charset="-122"/>
                <a:ea typeface="微软雅黑" pitchFamily="34" charset="-122"/>
              </a:rPr>
              <a:t>Ω</a:t>
            </a:r>
            <a:endParaRPr lang="zh-CN" altLang="en-US" sz="135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" name="图片 9" descr="屏幕剪辑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889" y="1721342"/>
            <a:ext cx="1103090" cy="2086156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7272789" y="2319474"/>
            <a:ext cx="1862632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350" dirty="0" err="1">
                <a:latin typeface="微软雅黑" pitchFamily="34" charset="-122"/>
                <a:ea typeface="微软雅黑" pitchFamily="34" charset="-122"/>
              </a:rPr>
              <a:t>Wolfspeed</a:t>
            </a:r>
            <a:r>
              <a:rPr lang="en-US" altLang="zh-CN" sz="1350" dirty="0">
                <a:latin typeface="微软雅黑" pitchFamily="34" charset="-122"/>
                <a:ea typeface="微软雅黑" pitchFamily="34" charset="-122"/>
              </a:rPr>
              <a:t> C3M0075120K </a:t>
            </a:r>
            <a:r>
              <a:rPr lang="el-GR" altLang="zh-CN" sz="1350" dirty="0">
                <a:latin typeface="微软雅黑" pitchFamily="34" charset="-122"/>
                <a:ea typeface="微软雅黑" pitchFamily="34" charset="-122"/>
              </a:rPr>
              <a:t>1200</a:t>
            </a:r>
            <a:r>
              <a:rPr lang="en-US" altLang="zh-CN" sz="1350" dirty="0">
                <a:latin typeface="微软雅黑" pitchFamily="34" charset="-122"/>
                <a:ea typeface="微软雅黑" pitchFamily="34" charset="-122"/>
              </a:rPr>
              <a:t>V/30A,75m</a:t>
            </a:r>
            <a:r>
              <a:rPr lang="el-GR" altLang="zh-CN" sz="1350" dirty="0">
                <a:latin typeface="微软雅黑" pitchFamily="34" charset="-122"/>
                <a:ea typeface="微软雅黑" pitchFamily="34" charset="-122"/>
              </a:rPr>
              <a:t>Ω</a:t>
            </a:r>
            <a:endParaRPr lang="zh-CN" altLang="en-US" sz="135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3" name="图片 12" descr="屏幕剪辑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6" t="5887" r="5799" b="3796"/>
          <a:stretch/>
        </p:blipFill>
        <p:spPr>
          <a:xfrm>
            <a:off x="933596" y="4051698"/>
            <a:ext cx="1829946" cy="17550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2548838" y="4686824"/>
            <a:ext cx="178741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350" dirty="0">
                <a:latin typeface="微软雅黑" pitchFamily="34" charset="-122"/>
                <a:ea typeface="微软雅黑" pitchFamily="34" charset="-122"/>
              </a:rPr>
              <a:t>ROHM SCT3022KL </a:t>
            </a:r>
            <a:r>
              <a:rPr lang="el-GR" altLang="zh-CN" sz="1350" dirty="0">
                <a:latin typeface="微软雅黑" pitchFamily="34" charset="-122"/>
                <a:ea typeface="微软雅黑" pitchFamily="34" charset="-122"/>
              </a:rPr>
              <a:t>1200</a:t>
            </a:r>
            <a:r>
              <a:rPr lang="en-US" altLang="zh-CN" sz="1350" dirty="0">
                <a:latin typeface="微软雅黑" pitchFamily="34" charset="-122"/>
                <a:ea typeface="微软雅黑" pitchFamily="34" charset="-122"/>
              </a:rPr>
              <a:t>V/95A,22m</a:t>
            </a:r>
            <a:r>
              <a:rPr lang="el-GR" altLang="zh-CN" sz="1350" dirty="0">
                <a:latin typeface="微软雅黑" pitchFamily="34" charset="-122"/>
                <a:ea typeface="微软雅黑" pitchFamily="34" charset="-122"/>
              </a:rPr>
              <a:t>Ω</a:t>
            </a:r>
            <a:endParaRPr lang="zh-CN" altLang="en-US" sz="1350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174172" y="1582924"/>
            <a:ext cx="877388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3977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736307" y="3567685"/>
            <a:ext cx="4587814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350" dirty="0">
                <a:latin typeface="微软雅黑" pitchFamily="34" charset="-122"/>
                <a:ea typeface="微软雅黑" pitchFamily="34" charset="-122"/>
              </a:rPr>
              <a:t>Infineon FF11MR12W1M1_B11 </a:t>
            </a:r>
            <a:r>
              <a:rPr lang="el-GR" altLang="zh-CN" sz="1350" dirty="0">
                <a:latin typeface="微软雅黑" pitchFamily="34" charset="-122"/>
                <a:ea typeface="微软雅黑" pitchFamily="34" charset="-122"/>
              </a:rPr>
              <a:t>1200</a:t>
            </a:r>
            <a:r>
              <a:rPr lang="en-US" altLang="zh-CN" sz="1350" dirty="0">
                <a:latin typeface="微软雅黑" pitchFamily="34" charset="-122"/>
                <a:ea typeface="微软雅黑" pitchFamily="34" charset="-122"/>
              </a:rPr>
              <a:t>V/100A 11m</a:t>
            </a:r>
            <a:r>
              <a:rPr lang="el-GR" altLang="zh-CN" sz="1350" dirty="0">
                <a:latin typeface="微软雅黑" pitchFamily="34" charset="-122"/>
                <a:ea typeface="微软雅黑" pitchFamily="34" charset="-122"/>
              </a:rPr>
              <a:t>Ω</a:t>
            </a:r>
            <a:r>
              <a:rPr lang="en-US" altLang="zh-CN" sz="1350" dirty="0"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135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1469" y="3603340"/>
            <a:ext cx="442912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350" dirty="0" err="1">
                <a:latin typeface="微软雅黑" pitchFamily="34" charset="-122"/>
                <a:ea typeface="微软雅黑" pitchFamily="34" charset="-122"/>
              </a:rPr>
              <a:t>Wolfspeed</a:t>
            </a:r>
            <a:r>
              <a:rPr lang="en-US" altLang="zh-CN" sz="1350" dirty="0">
                <a:latin typeface="微软雅黑" pitchFamily="34" charset="-122"/>
                <a:ea typeface="微软雅黑" pitchFamily="34" charset="-122"/>
              </a:rPr>
              <a:t> CAS325M12HM2 </a:t>
            </a:r>
            <a:r>
              <a:rPr lang="el-GR" altLang="zh-CN" sz="1350" dirty="0">
                <a:latin typeface="微软雅黑" pitchFamily="34" charset="-122"/>
                <a:ea typeface="微软雅黑" pitchFamily="34" charset="-122"/>
              </a:rPr>
              <a:t>1200</a:t>
            </a:r>
            <a:r>
              <a:rPr lang="en-US" altLang="zh-CN" sz="1350" dirty="0">
                <a:latin typeface="微软雅黑" pitchFamily="34" charset="-122"/>
                <a:ea typeface="微软雅黑" pitchFamily="34" charset="-122"/>
              </a:rPr>
              <a:t>V/325A 3.7m</a:t>
            </a:r>
            <a:r>
              <a:rPr lang="el-GR" altLang="zh-CN" sz="1350" dirty="0">
                <a:latin typeface="微软雅黑" pitchFamily="34" charset="-122"/>
                <a:ea typeface="微软雅黑" pitchFamily="34" charset="-122"/>
              </a:rPr>
              <a:t>Ω</a:t>
            </a:r>
            <a:endParaRPr lang="zh-CN" altLang="en-US" sz="135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图片 6" descr="屏幕剪辑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2" t="6530" r="6260" b="10334"/>
          <a:stretch/>
        </p:blipFill>
        <p:spPr>
          <a:xfrm>
            <a:off x="4972789" y="1681340"/>
            <a:ext cx="3393647" cy="1890000"/>
          </a:xfrm>
          <a:prstGeom prst="rect">
            <a:avLst/>
          </a:prstGeom>
        </p:spPr>
      </p:pic>
      <p:pic>
        <p:nvPicPr>
          <p:cNvPr id="8" name="图片 7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54" y="1681340"/>
            <a:ext cx="3170079" cy="1890000"/>
          </a:xfrm>
          <a:prstGeom prst="rect">
            <a:avLst/>
          </a:prstGeom>
        </p:spPr>
      </p:pic>
      <p:pic>
        <p:nvPicPr>
          <p:cNvPr id="10" name="图片 9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09" y="3824283"/>
            <a:ext cx="2850367" cy="1890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802456" y="5675182"/>
            <a:ext cx="403860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dirty="0" err="1">
                <a:latin typeface="微软雅黑" pitchFamily="34" charset="-122"/>
                <a:ea typeface="微软雅黑" pitchFamily="34" charset="-122"/>
              </a:rPr>
              <a:t>Wolfspeed</a:t>
            </a:r>
            <a:r>
              <a:rPr lang="en-US" altLang="zh-CN" sz="1350" dirty="0">
                <a:latin typeface="微软雅黑" pitchFamily="34" charset="-122"/>
                <a:ea typeface="微软雅黑" pitchFamily="34" charset="-122"/>
              </a:rPr>
              <a:t> CAS300M17BM2 </a:t>
            </a:r>
            <a:r>
              <a:rPr lang="el-GR" altLang="zh-CN" sz="135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en-US" altLang="zh-CN" sz="1350" dirty="0">
                <a:latin typeface="微软雅黑" pitchFamily="34" charset="-122"/>
                <a:ea typeface="微软雅黑" pitchFamily="34" charset="-122"/>
              </a:rPr>
              <a:t>7</a:t>
            </a:r>
            <a:r>
              <a:rPr lang="el-GR" altLang="zh-CN" sz="1350" dirty="0">
                <a:latin typeface="微软雅黑" pitchFamily="34" charset="-122"/>
                <a:ea typeface="微软雅黑" pitchFamily="34" charset="-122"/>
              </a:rPr>
              <a:t>00</a:t>
            </a:r>
            <a:r>
              <a:rPr lang="en-US" altLang="zh-CN" sz="1350" dirty="0">
                <a:latin typeface="微软雅黑" pitchFamily="34" charset="-122"/>
                <a:ea typeface="微软雅黑" pitchFamily="34" charset="-122"/>
              </a:rPr>
              <a:t>V/225A 8m</a:t>
            </a:r>
            <a:r>
              <a:rPr lang="el-GR" altLang="zh-CN" sz="1350" dirty="0">
                <a:latin typeface="微软雅黑" pitchFamily="34" charset="-122"/>
                <a:ea typeface="微软雅黑" pitchFamily="34" charset="-122"/>
              </a:rPr>
              <a:t>Ω</a:t>
            </a:r>
            <a:endParaRPr lang="zh-CN" altLang="en-US" sz="135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3" name="图片 12" descr="屏幕剪辑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2" t="17235" r="13293" b="14715"/>
          <a:stretch/>
        </p:blipFill>
        <p:spPr>
          <a:xfrm>
            <a:off x="5401390" y="3880340"/>
            <a:ext cx="2852135" cy="1769239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5176167" y="5668039"/>
            <a:ext cx="4024983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350" dirty="0">
                <a:latin typeface="微软雅黑" pitchFamily="34" charset="-122"/>
                <a:ea typeface="微软雅黑" pitchFamily="34" charset="-122"/>
              </a:rPr>
              <a:t>ROHM BSM600D12P3G001 </a:t>
            </a:r>
            <a:r>
              <a:rPr lang="el-GR" altLang="zh-CN" sz="135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en-US" altLang="zh-CN" sz="135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l-GR" altLang="zh-CN" sz="1350" dirty="0">
                <a:latin typeface="微软雅黑" pitchFamily="34" charset="-122"/>
                <a:ea typeface="微软雅黑" pitchFamily="34" charset="-122"/>
              </a:rPr>
              <a:t>00</a:t>
            </a:r>
            <a:r>
              <a:rPr lang="en-US" altLang="zh-CN" sz="1350" dirty="0">
                <a:latin typeface="微软雅黑" pitchFamily="34" charset="-122"/>
                <a:ea typeface="微软雅黑" pitchFamily="34" charset="-122"/>
              </a:rPr>
              <a:t>V/576A</a:t>
            </a:r>
            <a:endParaRPr lang="zh-CN" altLang="en-US" sz="135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628650" y="465119"/>
            <a:ext cx="7886700" cy="708755"/>
          </a:xfrm>
        </p:spPr>
        <p:txBody>
          <a:bodyPr>
            <a:normAutofit/>
          </a:bodyPr>
          <a:lstStyle/>
          <a:p>
            <a:pPr algn="ctr"/>
            <a:r>
              <a:rPr lang="en-US" altLang="zh-CN" sz="2400" dirty="0" err="1">
                <a:latin typeface="Adobe Garamond Pro Bold" pitchFamily="18" charset="0"/>
                <a:ea typeface="微软雅黑" pitchFamily="34" charset="-122"/>
              </a:rPr>
              <a:t>SiC</a:t>
            </a:r>
            <a:r>
              <a:rPr lang="en-US" altLang="zh-CN" sz="2400" dirty="0">
                <a:latin typeface="Adobe Garamond Pro Bold" pitchFamily="18" charset="0"/>
                <a:ea typeface="微软雅黑" pitchFamily="34" charset="-122"/>
              </a:rPr>
              <a:t> MOSFET</a:t>
            </a:r>
            <a:endParaRPr lang="zh-CN" altLang="en-US" sz="2400" dirty="0">
              <a:latin typeface="Adobe Garamond Pro Bold" pitchFamily="18" charset="0"/>
              <a:ea typeface="微软雅黑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174172" y="1582924"/>
            <a:ext cx="877388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4921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512786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altLang="zh-CN" sz="2400" dirty="0" err="1">
                <a:latin typeface="Adobe Garamond Pro Bold" pitchFamily="18" charset="0"/>
                <a:ea typeface="微软雅黑" pitchFamily="34" charset="-122"/>
              </a:rPr>
              <a:t>GaN</a:t>
            </a:r>
            <a:r>
              <a:rPr lang="en-US" altLang="zh-CN" sz="2400" dirty="0">
                <a:latin typeface="Adobe Garamond Pro Bold" pitchFamily="18" charset="0"/>
                <a:ea typeface="微软雅黑" pitchFamily="34" charset="-122"/>
              </a:rPr>
              <a:t> Production &amp; Samples</a:t>
            </a:r>
            <a:br>
              <a:rPr lang="en-US" altLang="zh-CN" sz="27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</a:b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图片 4" descr="屏幕剪辑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" r="4788"/>
          <a:stretch/>
        </p:blipFill>
        <p:spPr>
          <a:xfrm>
            <a:off x="4276030" y="1768917"/>
            <a:ext cx="1924526" cy="107442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446854" y="2835820"/>
            <a:ext cx="15322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EPC</a:t>
            </a:r>
            <a:r>
              <a:rPr lang="zh-CN" altLang="zh-CN" sz="12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公司的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LGA</a:t>
            </a:r>
            <a:r>
              <a:rPr lang="zh-CN" altLang="zh-CN" sz="12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封装</a:t>
            </a:r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图片 6" descr="屏幕剪辑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4" t="7784"/>
          <a:stretch/>
        </p:blipFill>
        <p:spPr>
          <a:xfrm>
            <a:off x="4680331" y="3091694"/>
            <a:ext cx="1018742" cy="105168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631751" y="3507637"/>
            <a:ext cx="19791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 err="1">
                <a:latin typeface="微软雅黑" pitchFamily="34" charset="-122"/>
                <a:ea typeface="微软雅黑" pitchFamily="34" charset="-122"/>
              </a:rPr>
              <a:t>GaN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 System</a:t>
            </a:r>
            <a:r>
              <a:rPr lang="zh-CN" altLang="zh-CN" sz="12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公司的层压式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 SMD</a:t>
            </a:r>
            <a:r>
              <a:rPr lang="zh-CN" altLang="zh-CN" sz="12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封装</a:t>
            </a:r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" name="图片 8" descr="屏幕剪辑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" t="2234" r="6297" b="4899"/>
          <a:stretch/>
        </p:blipFill>
        <p:spPr>
          <a:xfrm>
            <a:off x="6883384" y="1768917"/>
            <a:ext cx="1455095" cy="991677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6292750" y="2822853"/>
            <a:ext cx="2636366" cy="295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1350"/>
              </a:spcBef>
              <a:spcAft>
                <a:spcPts val="450"/>
              </a:spcAft>
            </a:pPr>
            <a:r>
              <a:rPr lang="en-US" altLang="zh-CN" sz="1200" kern="100" dirty="0" err="1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Transphorm</a:t>
            </a:r>
            <a:r>
              <a:rPr lang="zh-CN" altLang="zh-CN" sz="1200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公司</a:t>
            </a:r>
            <a:r>
              <a:rPr lang="en-US" altLang="zh-CN" sz="1200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TO-220</a:t>
            </a:r>
            <a:r>
              <a:rPr lang="zh-CN" altLang="zh-CN" sz="1200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封装</a:t>
            </a:r>
          </a:p>
        </p:txBody>
      </p:sp>
      <p:sp>
        <p:nvSpPr>
          <p:cNvPr id="13" name="矩形 12"/>
          <p:cNvSpPr/>
          <p:nvPr/>
        </p:nvSpPr>
        <p:spPr>
          <a:xfrm>
            <a:off x="4009316" y="4214716"/>
            <a:ext cx="497189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ea"/>
              <a:buAutoNum type="circleNumDbPlain"/>
            </a:pPr>
            <a:r>
              <a:rPr lang="en-US" altLang="zh-CN" sz="1500" b="1" dirty="0" err="1">
                <a:latin typeface="微软雅黑" pitchFamily="34" charset="-122"/>
                <a:ea typeface="微软雅黑" pitchFamily="34" charset="-122"/>
              </a:rPr>
              <a:t>GaN</a:t>
            </a:r>
            <a:r>
              <a:rPr lang="en-US" altLang="zh-CN" sz="1500" b="1" dirty="0">
                <a:latin typeface="微软雅黑" pitchFamily="34" charset="-122"/>
                <a:ea typeface="微软雅黑" pitchFamily="34" charset="-122"/>
              </a:rPr>
              <a:t> have the potential to replace the Si based power sources in future MEA aircraft.</a:t>
            </a:r>
          </a:p>
          <a:p>
            <a:pPr marL="342900" indent="-342900" algn="just">
              <a:buFont typeface="+mj-ea"/>
              <a:buAutoNum type="circleNumDbPlain"/>
            </a:pPr>
            <a:r>
              <a:rPr lang="en-US" altLang="zh-CN" sz="1500" b="1" dirty="0">
                <a:latin typeface="微软雅黑" pitchFamily="34" charset="-122"/>
                <a:ea typeface="微软雅黑" pitchFamily="34" charset="-122"/>
              </a:rPr>
              <a:t>Ultra high switching frequency (&gt;200kHz), Ultra low loss will lead to a new revolution in topology, modulation and control system.</a:t>
            </a:r>
          </a:p>
        </p:txBody>
      </p:sp>
      <p:pic>
        <p:nvPicPr>
          <p:cNvPr id="15" name="图片 14" descr="屏幕剪辑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92" y="1851423"/>
            <a:ext cx="3623624" cy="3852244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>
            <a:off x="174172" y="1582924"/>
            <a:ext cx="877388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0932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617765" y="301675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altLang="zh-CN" sz="2400" dirty="0" err="1">
                <a:latin typeface="Adobe Garamond Pro Bold" pitchFamily="18" charset="0"/>
                <a:ea typeface="微软雅黑" pitchFamily="34" charset="-122"/>
              </a:rPr>
              <a:t>GaN</a:t>
            </a:r>
            <a:r>
              <a:rPr lang="en-US" altLang="zh-CN" sz="2400" dirty="0">
                <a:latin typeface="Adobe Garamond Pro Bold" pitchFamily="18" charset="0"/>
                <a:ea typeface="微软雅黑" pitchFamily="34" charset="-122"/>
              </a:rPr>
              <a:t> HEMT</a:t>
            </a:r>
            <a:endParaRPr lang="zh-CN" altLang="en-US" sz="2400" dirty="0">
              <a:latin typeface="Adobe Garamond Pro Bold" pitchFamily="18" charset="0"/>
              <a:ea typeface="微软雅黑" pitchFamily="34" charset="-122"/>
            </a:endParaRPr>
          </a:p>
        </p:txBody>
      </p:sp>
      <p:pic>
        <p:nvPicPr>
          <p:cNvPr id="3" name="图片 2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12" y="1933242"/>
            <a:ext cx="3034928" cy="134885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85762" y="3351592"/>
            <a:ext cx="276881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350" dirty="0">
                <a:latin typeface="微软雅黑" pitchFamily="34" charset="-122"/>
                <a:ea typeface="微软雅黑" pitchFamily="34" charset="-122"/>
              </a:rPr>
              <a:t>EPC EPC2047 </a:t>
            </a:r>
            <a:r>
              <a:rPr lang="el-GR" altLang="zh-CN" sz="1350" dirty="0">
                <a:latin typeface="微软雅黑" pitchFamily="34" charset="-122"/>
                <a:ea typeface="微软雅黑" pitchFamily="34" charset="-122"/>
              </a:rPr>
              <a:t>200</a:t>
            </a:r>
            <a:r>
              <a:rPr lang="en-US" altLang="zh-CN" sz="1350" dirty="0">
                <a:latin typeface="微软雅黑" pitchFamily="34" charset="-122"/>
                <a:ea typeface="微软雅黑" pitchFamily="34" charset="-122"/>
              </a:rPr>
              <a:t>V/32A 10m</a:t>
            </a:r>
            <a:r>
              <a:rPr lang="el-GR" altLang="zh-CN" sz="1350" dirty="0">
                <a:latin typeface="微软雅黑" pitchFamily="34" charset="-122"/>
                <a:ea typeface="微软雅黑" pitchFamily="34" charset="-122"/>
              </a:rPr>
              <a:t>Ω</a:t>
            </a:r>
            <a:r>
              <a:rPr lang="en-US" altLang="zh-CN" sz="1350" dirty="0"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1350" dirty="0"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135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图片 6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61" y="3905833"/>
            <a:ext cx="2920618" cy="136600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21469" y="5411966"/>
            <a:ext cx="269943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350" dirty="0">
                <a:latin typeface="微软雅黑" pitchFamily="34" charset="-122"/>
                <a:ea typeface="微软雅黑" pitchFamily="34" charset="-122"/>
              </a:rPr>
              <a:t>EPC EPC2022 1</a:t>
            </a:r>
            <a:r>
              <a:rPr lang="el-GR" altLang="zh-CN" sz="1350" dirty="0">
                <a:latin typeface="微软雅黑" pitchFamily="34" charset="-122"/>
                <a:ea typeface="微软雅黑" pitchFamily="34" charset="-122"/>
              </a:rPr>
              <a:t>00</a:t>
            </a:r>
            <a:r>
              <a:rPr lang="en-US" altLang="zh-CN" sz="1350" dirty="0">
                <a:latin typeface="微软雅黑" pitchFamily="34" charset="-122"/>
                <a:ea typeface="微软雅黑" pitchFamily="34" charset="-122"/>
              </a:rPr>
              <a:t>V/90A 3.2m</a:t>
            </a:r>
            <a:r>
              <a:rPr lang="el-GR" altLang="zh-CN" sz="1350" dirty="0">
                <a:latin typeface="微软雅黑" pitchFamily="34" charset="-122"/>
                <a:ea typeface="微软雅黑" pitchFamily="34" charset="-122"/>
              </a:rPr>
              <a:t>Ω</a:t>
            </a:r>
            <a:r>
              <a:rPr lang="en-US" altLang="zh-CN" sz="1350" dirty="0"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135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" name="图片 8" descr="屏幕剪辑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2" t="7056" r="3754" b="10035"/>
          <a:stretch/>
        </p:blipFill>
        <p:spPr>
          <a:xfrm>
            <a:off x="6927447" y="2002940"/>
            <a:ext cx="1973951" cy="13500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6650832" y="3381874"/>
            <a:ext cx="273232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350" dirty="0">
                <a:latin typeface="微软雅黑" pitchFamily="34" charset="-122"/>
                <a:ea typeface="微软雅黑" pitchFamily="34" charset="-122"/>
              </a:rPr>
              <a:t>TI LMG5200 80V/10A 15m</a:t>
            </a:r>
            <a:r>
              <a:rPr lang="el-GR" altLang="zh-CN" sz="1350" dirty="0">
                <a:latin typeface="微软雅黑" pitchFamily="34" charset="-122"/>
                <a:ea typeface="微软雅黑" pitchFamily="34" charset="-122"/>
              </a:rPr>
              <a:t>Ω</a:t>
            </a:r>
            <a:r>
              <a:rPr lang="en-US" altLang="zh-CN" sz="1350" dirty="0"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1350" dirty="0"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135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2" name="图片 11" descr="屏幕剪辑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" t="15501" r="2808" b="9034"/>
          <a:stretch/>
        </p:blipFill>
        <p:spPr>
          <a:xfrm>
            <a:off x="3409601" y="2098637"/>
            <a:ext cx="3212659" cy="1080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3154579" y="3178637"/>
            <a:ext cx="3696278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135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350" dirty="0" err="1">
                <a:latin typeface="微软雅黑" pitchFamily="34" charset="-122"/>
                <a:ea typeface="微软雅黑" pitchFamily="34" charset="-122"/>
              </a:rPr>
              <a:t>GaN</a:t>
            </a:r>
            <a:r>
              <a:rPr lang="en-US" altLang="zh-CN" sz="1350" dirty="0">
                <a:latin typeface="微软雅黑" pitchFamily="34" charset="-122"/>
                <a:ea typeface="微软雅黑" pitchFamily="34" charset="-122"/>
              </a:rPr>
              <a:t> System GS66516B 650V/60A 25m</a:t>
            </a:r>
            <a:r>
              <a:rPr lang="el-GR" altLang="zh-CN" sz="1350" dirty="0">
                <a:latin typeface="微软雅黑" pitchFamily="34" charset="-122"/>
                <a:ea typeface="微软雅黑" pitchFamily="34" charset="-122"/>
              </a:rPr>
              <a:t>Ω</a:t>
            </a:r>
            <a:r>
              <a:rPr lang="en-US" altLang="zh-CN" sz="1350" dirty="0"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1350" dirty="0"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135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4" name="图片 13" descr="屏幕剪辑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0" t="5033" r="4279" b="6228"/>
          <a:stretch/>
        </p:blipFill>
        <p:spPr>
          <a:xfrm>
            <a:off x="7122031" y="3921836"/>
            <a:ext cx="1584782" cy="135000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3292960" y="5507898"/>
            <a:ext cx="256491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350" dirty="0" err="1">
                <a:latin typeface="微软雅黑" pitchFamily="34" charset="-122"/>
                <a:ea typeface="微软雅黑" pitchFamily="34" charset="-122"/>
              </a:rPr>
              <a:t>Transphorm</a:t>
            </a:r>
            <a:r>
              <a:rPr lang="en-US" altLang="zh-CN" sz="1350" dirty="0">
                <a:latin typeface="微软雅黑" pitchFamily="34" charset="-122"/>
                <a:ea typeface="微软雅黑" pitchFamily="34" charset="-122"/>
              </a:rPr>
              <a:t>  TPH3207WS-ND  650V/50A 41m</a:t>
            </a:r>
            <a:r>
              <a:rPr lang="el-GR" altLang="zh-CN" sz="1350" dirty="0">
                <a:latin typeface="微软雅黑" pitchFamily="34" charset="-122"/>
                <a:ea typeface="微软雅黑" pitchFamily="34" charset="-122"/>
              </a:rPr>
              <a:t>Ω</a:t>
            </a:r>
            <a:r>
              <a:rPr lang="en-US" altLang="zh-CN" sz="1350" dirty="0"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135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6" name="图片 15" descr="屏幕剪辑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" b="1117"/>
          <a:stretch/>
        </p:blipFill>
        <p:spPr>
          <a:xfrm>
            <a:off x="3969604" y="3651837"/>
            <a:ext cx="1803875" cy="1805527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6636548" y="5397679"/>
            <a:ext cx="220027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350" dirty="0">
                <a:latin typeface="微软雅黑" pitchFamily="34" charset="-122"/>
                <a:ea typeface="微软雅黑" pitchFamily="34" charset="-122"/>
              </a:rPr>
              <a:t>Panasonic  PGA26E07BA  600V/26A 70m</a:t>
            </a:r>
            <a:r>
              <a:rPr lang="el-GR" altLang="zh-CN" sz="1350" dirty="0">
                <a:latin typeface="微软雅黑" pitchFamily="34" charset="-122"/>
                <a:ea typeface="微软雅黑" pitchFamily="34" charset="-122"/>
              </a:rPr>
              <a:t>Ω</a:t>
            </a:r>
            <a:r>
              <a:rPr lang="en-US" altLang="zh-CN" sz="1350" dirty="0"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1350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174172" y="1582924"/>
            <a:ext cx="877388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07648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7765" y="384006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altLang="zh-CN" sz="2400" dirty="0" err="1">
                <a:latin typeface="Adobe Garamond Pro Bold" pitchFamily="18" charset="0"/>
                <a:ea typeface="微软雅黑" pitchFamily="34" charset="-122"/>
              </a:rPr>
              <a:t>SiC</a:t>
            </a:r>
            <a:r>
              <a:rPr lang="en-US" altLang="zh-CN" sz="2400" dirty="0">
                <a:latin typeface="Adobe Garamond Pro Bold" pitchFamily="18" charset="0"/>
                <a:ea typeface="微软雅黑" pitchFamily="34" charset="-122"/>
              </a:rPr>
              <a:t> MOSFET</a:t>
            </a:r>
            <a:r>
              <a:rPr lang="en-US" altLang="zh-CN" sz="3000" dirty="0">
                <a:latin typeface="Adobe Garamond Pro Bold" pitchFamily="18" charset="0"/>
                <a:ea typeface="微软雅黑" pitchFamily="34" charset="-122"/>
              </a:rPr>
              <a:t> </a:t>
            </a:r>
            <a:r>
              <a:rPr lang="en-US" altLang="zh-CN" sz="2400" dirty="0">
                <a:latin typeface="Gabriola" pitchFamily="82" charset="0"/>
                <a:ea typeface="Meiryo" pitchFamily="34" charset="-128"/>
                <a:cs typeface="Meiryo" pitchFamily="34" charset="-128"/>
              </a:rPr>
              <a:t>VS</a:t>
            </a:r>
            <a:r>
              <a:rPr lang="en-US" altLang="zh-CN" sz="3000" dirty="0">
                <a:latin typeface="Adobe Garamond Pro Bold" pitchFamily="18" charset="0"/>
                <a:ea typeface="微软雅黑" pitchFamily="34" charset="-122"/>
              </a:rPr>
              <a:t> </a:t>
            </a:r>
            <a:r>
              <a:rPr lang="en-US" altLang="zh-CN" sz="2400" dirty="0">
                <a:latin typeface="Adobe Garamond Pro Bold" pitchFamily="18" charset="0"/>
                <a:ea typeface="微软雅黑" pitchFamily="34" charset="-122"/>
              </a:rPr>
              <a:t>Si MOSFET</a:t>
            </a:r>
            <a:endParaRPr lang="zh-CN" altLang="en-US" sz="2400" dirty="0">
              <a:latin typeface="Adobe Garamond Pro Bold" pitchFamily="18" charset="0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83380" y="1918346"/>
            <a:ext cx="4876038" cy="368955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1800" dirty="0">
                <a:latin typeface="微软雅黑" pitchFamily="34" charset="-122"/>
                <a:ea typeface="微软雅黑" pitchFamily="34" charset="-122"/>
              </a:rPr>
              <a:t>Advantage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：</a:t>
            </a:r>
            <a:endParaRPr lang="en-US" altLang="zh-CN" sz="1800" dirty="0">
              <a:latin typeface="微软雅黑" pitchFamily="34" charset="-122"/>
              <a:ea typeface="微软雅黑" pitchFamily="34" charset="-122"/>
            </a:endParaRPr>
          </a:p>
          <a:p>
            <a:pPr lvl="1">
              <a:lnSpc>
                <a:spcPct val="100000"/>
              </a:lnSpc>
            </a:pP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Less conducting resistance</a:t>
            </a:r>
          </a:p>
          <a:p>
            <a:pPr lvl="1">
              <a:lnSpc>
                <a:spcPct val="100000"/>
              </a:lnSpc>
            </a:pP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Faster switching Transient</a:t>
            </a:r>
          </a:p>
          <a:p>
            <a:pPr lvl="1">
              <a:lnSpc>
                <a:spcPct val="100000"/>
              </a:lnSpc>
            </a:pP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Less parasitic capacitance</a:t>
            </a:r>
          </a:p>
          <a:p>
            <a:pPr lvl="1">
              <a:lnSpc>
                <a:spcPct val="100000"/>
              </a:lnSpc>
            </a:pP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Higher operating temperature</a:t>
            </a:r>
          </a:p>
          <a:p>
            <a:pPr lvl="1">
              <a:lnSpc>
                <a:spcPct val="100000"/>
              </a:lnSpc>
            </a:pP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Better diode recovery performance</a:t>
            </a:r>
          </a:p>
          <a:p>
            <a:pPr lvl="1">
              <a:lnSpc>
                <a:spcPct val="100000"/>
              </a:lnSpc>
            </a:pP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Disadvantage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：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pPr lvl="1">
              <a:lnSpc>
                <a:spcPct val="100000"/>
              </a:lnSpc>
            </a:pP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Higher voltage drop on diode</a:t>
            </a:r>
          </a:p>
          <a:p>
            <a:pPr lvl="1">
              <a:lnSpc>
                <a:spcPct val="100000"/>
              </a:lnSpc>
            </a:pP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Complexity in gate driver design</a:t>
            </a:r>
          </a:p>
          <a:p>
            <a:pPr lvl="1">
              <a:lnSpc>
                <a:spcPct val="100000"/>
              </a:lnSpc>
            </a:pP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Sensitive to parasitic parameter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29630" t="19342" r="30555" b="8572"/>
          <a:stretch/>
        </p:blipFill>
        <p:spPr>
          <a:xfrm>
            <a:off x="197032" y="1746737"/>
            <a:ext cx="3924300" cy="3996513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2826131" y="3463290"/>
            <a:ext cx="495416" cy="78867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357884" y="3106674"/>
            <a:ext cx="2029957" cy="3611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312164" y="4990338"/>
            <a:ext cx="2029957" cy="3611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74172" y="1582924"/>
            <a:ext cx="877388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965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1876" y="425265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altLang="zh-CN" sz="2400" dirty="0" err="1">
                <a:latin typeface="Adobe Garamond Pro Bold" pitchFamily="18" charset="0"/>
                <a:ea typeface="微软雅黑" pitchFamily="34" charset="-122"/>
              </a:rPr>
              <a:t>SiC</a:t>
            </a:r>
            <a:r>
              <a:rPr lang="en-US" altLang="zh-CN" sz="2400" dirty="0">
                <a:latin typeface="Adobe Garamond Pro Bold" pitchFamily="18" charset="0"/>
                <a:ea typeface="微软雅黑" pitchFamily="34" charset="-122"/>
              </a:rPr>
              <a:t> MOSFET </a:t>
            </a:r>
            <a:r>
              <a:rPr lang="en-US" altLang="zh-CN" sz="2400" dirty="0">
                <a:latin typeface="Gabriola" pitchFamily="82" charset="0"/>
                <a:ea typeface="Meiryo" pitchFamily="34" charset="-128"/>
                <a:cs typeface="Meiryo" pitchFamily="34" charset="-128"/>
              </a:rPr>
              <a:t>VS</a:t>
            </a:r>
            <a:r>
              <a:rPr lang="en-US" altLang="zh-CN" sz="2400" dirty="0">
                <a:latin typeface="Adobe Garamond Pro Bold" pitchFamily="18" charset="0"/>
                <a:ea typeface="微软雅黑" pitchFamily="34" charset="-122"/>
              </a:rPr>
              <a:t> Si IGBT</a:t>
            </a:r>
            <a:endParaRPr lang="zh-CN" altLang="en-US" sz="2400" dirty="0">
              <a:latin typeface="Adobe Garamond Pro Bold" pitchFamily="18" charset="0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7156" y="1719882"/>
            <a:ext cx="3999300" cy="4114755"/>
          </a:xfrm>
        </p:spPr>
        <p:txBody>
          <a:bodyPr>
            <a:noAutofit/>
          </a:bodyPr>
          <a:lstStyle/>
          <a:p>
            <a:r>
              <a:rPr lang="en-US" altLang="zh-CN" sz="1800" dirty="0">
                <a:latin typeface="微软雅黑" pitchFamily="34" charset="-122"/>
                <a:ea typeface="微软雅黑" pitchFamily="34" charset="-122"/>
              </a:rPr>
              <a:t>Advantage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：</a:t>
            </a:r>
            <a:endParaRPr lang="en-US" altLang="zh-CN" sz="1800" dirty="0">
              <a:latin typeface="微软雅黑" pitchFamily="34" charset="-122"/>
              <a:ea typeface="微软雅黑" pitchFamily="34" charset="-122"/>
            </a:endParaRPr>
          </a:p>
          <a:p>
            <a:pPr lvl="1"/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No tail current</a:t>
            </a:r>
          </a:p>
          <a:p>
            <a:pPr lvl="1">
              <a:lnSpc>
                <a:spcPct val="100000"/>
              </a:lnSpc>
            </a:pP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Faster switching Transient</a:t>
            </a:r>
          </a:p>
          <a:p>
            <a:pPr lvl="1">
              <a:lnSpc>
                <a:spcPct val="100000"/>
              </a:lnSpc>
            </a:pP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Less parasitic capacitance</a:t>
            </a:r>
          </a:p>
          <a:p>
            <a:pPr lvl="1">
              <a:lnSpc>
                <a:spcPct val="100000"/>
              </a:lnSpc>
            </a:pP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Higher operating temperature</a:t>
            </a:r>
          </a:p>
          <a:p>
            <a:pPr lvl="1"/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turn off time is less interrelated with load current, temperature</a:t>
            </a:r>
          </a:p>
          <a:p>
            <a:pPr lvl="1"/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Disadvantage 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：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pPr lvl="1">
              <a:lnSpc>
                <a:spcPct val="100000"/>
              </a:lnSpc>
            </a:pP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Complexity in gate driver design</a:t>
            </a:r>
          </a:p>
          <a:p>
            <a:pPr lvl="1">
              <a:lnSpc>
                <a:spcPct val="100000"/>
              </a:lnSpc>
            </a:pP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Sensitive to parasitic parameters</a:t>
            </a:r>
          </a:p>
        </p:txBody>
      </p:sp>
      <p:pic>
        <p:nvPicPr>
          <p:cNvPr id="5" name="图片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06" y="3841406"/>
            <a:ext cx="4113276" cy="1652138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76" y="1756985"/>
            <a:ext cx="3863721" cy="163629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78657" y="3393282"/>
            <a:ext cx="37169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不同温度下两种器件的关断特性比较 </a:t>
            </a:r>
            <a:endParaRPr lang="en-US" altLang="zh-CN" sz="1200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Turn off performance </a:t>
            </a:r>
            <a:r>
              <a:rPr lang="en-US" altLang="zh-CN" sz="1200" dirty="0" err="1">
                <a:latin typeface="微软雅黑" pitchFamily="34" charset="-122"/>
                <a:ea typeface="微软雅黑" pitchFamily="34" charset="-122"/>
              </a:rPr>
              <a:t>vs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 Temperature</a:t>
            </a:r>
            <a:endParaRPr lang="zh-CN" altLang="en-US" sz="1050" dirty="0"/>
          </a:p>
        </p:txBody>
      </p:sp>
      <p:sp>
        <p:nvSpPr>
          <p:cNvPr id="8" name="矩形 7"/>
          <p:cNvSpPr/>
          <p:nvPr/>
        </p:nvSpPr>
        <p:spPr>
          <a:xfrm>
            <a:off x="29337" y="5497085"/>
            <a:ext cx="48687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不同负载电流下关断特性 </a:t>
            </a:r>
            <a:endParaRPr lang="en-US" altLang="zh-CN" sz="1200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load characteristics between </a:t>
            </a:r>
            <a:r>
              <a:rPr lang="en-US" altLang="zh-CN" sz="1200" dirty="0" err="1">
                <a:latin typeface="微软雅黑" pitchFamily="34" charset="-122"/>
                <a:ea typeface="微软雅黑" pitchFamily="34" charset="-122"/>
              </a:rPr>
              <a:t>SiC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 MOSFET &amp; IGBT</a:t>
            </a:r>
            <a:endParaRPr lang="zh-CN" altLang="en-US" sz="1050" dirty="0"/>
          </a:p>
        </p:txBody>
      </p:sp>
      <p:sp>
        <p:nvSpPr>
          <p:cNvPr id="9" name="矩形 8"/>
          <p:cNvSpPr/>
          <p:nvPr/>
        </p:nvSpPr>
        <p:spPr>
          <a:xfrm>
            <a:off x="4821320" y="5643692"/>
            <a:ext cx="437701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00" dirty="0"/>
              <a:t>Tiwari, S., O. M. </a:t>
            </a:r>
            <a:r>
              <a:rPr lang="en-US" altLang="zh-CN" sz="900" dirty="0" err="1"/>
              <a:t>Midtgård</a:t>
            </a:r>
            <a:r>
              <a:rPr lang="en-US" altLang="zh-CN" sz="900" dirty="0"/>
              <a:t>, and T. M. </a:t>
            </a:r>
            <a:r>
              <a:rPr lang="en-US" altLang="zh-CN" sz="900" dirty="0" err="1"/>
              <a:t>Undeland</a:t>
            </a:r>
            <a:r>
              <a:rPr lang="en-US" altLang="zh-CN" sz="900" dirty="0"/>
              <a:t>. "</a:t>
            </a:r>
            <a:r>
              <a:rPr lang="en-US" altLang="zh-CN" sz="900" dirty="0" err="1"/>
              <a:t>SiC</a:t>
            </a:r>
            <a:r>
              <a:rPr lang="en-US" altLang="zh-CN" sz="900" dirty="0"/>
              <a:t> MOSFETs for future motor drive applications." European Conference on Power Electronics and Applications IEEE, 2016:1-10.</a:t>
            </a:r>
            <a:endParaRPr lang="zh-CN" altLang="en-US" sz="900" dirty="0"/>
          </a:p>
        </p:txBody>
      </p:sp>
      <p:cxnSp>
        <p:nvCxnSpPr>
          <p:cNvPr id="10" name="直接连接符 9"/>
          <p:cNvCxnSpPr/>
          <p:nvPr/>
        </p:nvCxnSpPr>
        <p:spPr>
          <a:xfrm>
            <a:off x="174172" y="1582924"/>
            <a:ext cx="877388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800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683568" y="476672"/>
            <a:ext cx="7560839" cy="864096"/>
          </a:xfrm>
        </p:spPr>
        <p:txBody>
          <a:bodyPr/>
          <a:lstStyle/>
          <a:p>
            <a:r>
              <a:rPr lang="en-US" altLang="zh-CN" sz="3200" dirty="0"/>
              <a:t>《</a:t>
            </a:r>
            <a:r>
              <a:rPr lang="zh-CN" altLang="en-US" sz="3200" dirty="0"/>
              <a:t>新能源汽车</a:t>
            </a:r>
            <a:r>
              <a:rPr lang="en-US" altLang="zh-CN" sz="3200" dirty="0"/>
              <a:t>》</a:t>
            </a:r>
            <a:r>
              <a:rPr lang="zh-CN" altLang="en-US" sz="3200" dirty="0"/>
              <a:t>重点专项战略规划布局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979712" y="2780928"/>
            <a:ext cx="6935688" cy="3467472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606" y="1556792"/>
            <a:ext cx="8262834" cy="4968552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/>
              <p:cNvSpPr/>
              <p:nvPr/>
            </p:nvSpPr>
            <p:spPr>
              <a:xfrm>
                <a:off x="401435" y="1845565"/>
                <a:ext cx="8606834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14313" indent="-214313">
                  <a:buFont typeface="Wingdings" panose="05000000000000000000" pitchFamily="2" charset="2"/>
                  <a:buChar char="Ø"/>
                </a:pPr>
                <a:r>
                  <a:rPr lang="zh-CN" altLang="en-US" sz="1500" dirty="0">
                    <a:solidFill>
                      <a:srgbClr val="0000FF"/>
                    </a:solidFill>
                    <a:latin typeface="微软雅黑" pitchFamily="34" charset="-122"/>
                    <a:ea typeface="微软雅黑" pitchFamily="34" charset="-122"/>
                  </a:rPr>
                  <a:t>不同负载电流下的开关特性：</a:t>
                </a:r>
                <a:r>
                  <a:rPr lang="en-US" altLang="zh-CN" sz="1500" dirty="0">
                    <a:solidFill>
                      <a:srgbClr val="0000FF"/>
                    </a:solidFill>
                    <a:latin typeface="微软雅黑" pitchFamily="34" charset="-122"/>
                    <a:ea typeface="微软雅黑" pitchFamily="34" charset="-122"/>
                  </a:rPr>
                  <a:t>500V</a:t>
                </a:r>
                <a:r>
                  <a:rPr lang="zh-CN" altLang="en-US" sz="1500" dirty="0">
                    <a:solidFill>
                      <a:srgbClr val="0000FF"/>
                    </a:solidFill>
                    <a:latin typeface="微软雅黑" pitchFamily="34" charset="-122"/>
                    <a:ea typeface="微软雅黑" pitchFamily="34" charset="-122"/>
                  </a:rPr>
                  <a:t>，</a:t>
                </a:r>
                <a:r>
                  <a:rPr lang="en-US" altLang="zh-CN" sz="1500" dirty="0">
                    <a:solidFill>
                      <a:srgbClr val="0000FF"/>
                    </a:solidFill>
                    <a:latin typeface="微软雅黑" pitchFamily="34" charset="-122"/>
                    <a:ea typeface="微软雅黑" pitchFamily="34" charset="-122"/>
                  </a:rPr>
                  <a:t>30A~150A   T</a:t>
                </a:r>
                <a14:m>
                  <m:oMath xmlns:m="http://schemas.openxmlformats.org/officeDocument/2006/math">
                    <m:r>
                      <a:rPr lang="en-US" altLang="zh-CN" sz="1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25</m:t>
                    </m:r>
                    <m:r>
                      <a:rPr lang="en-US" altLang="zh-CN" sz="1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endParaRPr lang="en-US" altLang="zh-CN" sz="1500" dirty="0">
                  <a:solidFill>
                    <a:srgbClr val="0000FF"/>
                  </a:solidFill>
                  <a:latin typeface="微软雅黑" pitchFamily="34" charset="-122"/>
                  <a:ea typeface="Cambria Math" panose="02040503050406030204" pitchFamily="18" charset="0"/>
                </a:endParaRPr>
              </a:p>
              <a:p>
                <a:r>
                  <a:rPr lang="en-US" altLang="zh-CN" sz="1500" dirty="0">
                    <a:latin typeface="微软雅黑" pitchFamily="34" charset="-122"/>
                    <a:ea typeface="微软雅黑" pitchFamily="34" charset="-122"/>
                  </a:rPr>
                  <a:t>   Switching Transient Test between </a:t>
                </a:r>
                <a:r>
                  <a:rPr lang="en-US" altLang="zh-CN" sz="1500" dirty="0" err="1">
                    <a:latin typeface="微软雅黑" pitchFamily="34" charset="-122"/>
                    <a:ea typeface="微软雅黑" pitchFamily="34" charset="-122"/>
                  </a:rPr>
                  <a:t>SiC</a:t>
                </a:r>
                <a:r>
                  <a:rPr lang="en-US" altLang="zh-CN" sz="1500" dirty="0">
                    <a:latin typeface="微软雅黑" pitchFamily="34" charset="-122"/>
                    <a:ea typeface="微软雅黑" pitchFamily="34" charset="-122"/>
                  </a:rPr>
                  <a:t> Diode &amp; Si Diode at different Load current.  </a:t>
                </a:r>
                <a:endParaRPr lang="zh-CN" altLang="en-US" sz="15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435" y="1845565"/>
                <a:ext cx="8606834" cy="553998"/>
              </a:xfrm>
              <a:prstGeom prst="rect">
                <a:avLst/>
              </a:prstGeom>
              <a:blipFill>
                <a:blip r:embed="rId3"/>
                <a:stretch>
                  <a:fillRect l="-212" t="-2198" b="-109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630" y="2340761"/>
            <a:ext cx="5757927" cy="250227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91404" y="4798838"/>
            <a:ext cx="83113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500" dirty="0" err="1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SiC</a:t>
            </a:r>
            <a:r>
              <a:rPr lang="en-US" altLang="zh-CN" sz="15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SBD</a:t>
            </a:r>
            <a:r>
              <a:rPr lang="zh-CN" altLang="en-US" sz="15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的反向恢复电流很小，而且负载电流变化时其变化不大。</a:t>
            </a:r>
            <a:r>
              <a:rPr lang="en-US" altLang="zh-CN" sz="15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5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而</a:t>
            </a:r>
            <a:r>
              <a:rPr lang="en-US" altLang="zh-CN" sz="15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Si </a:t>
            </a:r>
            <a:r>
              <a:rPr lang="zh-CN" altLang="en-US" sz="15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二极管的反向恢复需要电子和空穴的复合，使其反向恢复时间长，反向恢复电流大，同时也受负载电流影响。</a:t>
            </a:r>
            <a:endParaRPr lang="en-US" altLang="zh-CN" sz="1500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500" dirty="0">
                <a:latin typeface="微软雅黑" pitchFamily="34" charset="-122"/>
                <a:ea typeface="微软雅黑" pitchFamily="34" charset="-122"/>
              </a:rPr>
              <a:t>Obviously, the </a:t>
            </a:r>
            <a:r>
              <a:rPr lang="en-US" altLang="zh-CN" sz="1500" dirty="0" err="1">
                <a:latin typeface="微软雅黑" pitchFamily="34" charset="-122"/>
                <a:ea typeface="微软雅黑" pitchFamily="34" charset="-122"/>
              </a:rPr>
              <a:t>SiC</a:t>
            </a:r>
            <a:r>
              <a:rPr lang="en-US" altLang="zh-CN" sz="1500" dirty="0">
                <a:latin typeface="微软雅黑" pitchFamily="34" charset="-122"/>
                <a:ea typeface="微软雅黑" pitchFamily="34" charset="-122"/>
              </a:rPr>
              <a:t> diode shows a better recovery characteristics (less recovery current and shorter recovery time).</a:t>
            </a:r>
            <a:endParaRPr lang="zh-CN" altLang="en-US" sz="1350" dirty="0"/>
          </a:p>
        </p:txBody>
      </p:sp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660243" y="457432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altLang="zh-CN" sz="2400" dirty="0" err="1">
                <a:latin typeface="Adobe Garamond Pro Bold" pitchFamily="18" charset="0"/>
                <a:ea typeface="微软雅黑" pitchFamily="34" charset="-122"/>
              </a:rPr>
              <a:t>SiC</a:t>
            </a:r>
            <a:r>
              <a:rPr lang="en-US" altLang="zh-CN" sz="2400" dirty="0">
                <a:latin typeface="Adobe Garamond Pro Bold" pitchFamily="18" charset="0"/>
                <a:ea typeface="微软雅黑" pitchFamily="34" charset="-122"/>
              </a:rPr>
              <a:t> MOSFET </a:t>
            </a:r>
            <a:r>
              <a:rPr lang="en-US" altLang="zh-CN" sz="2400" dirty="0">
                <a:latin typeface="Gabriola" pitchFamily="82" charset="0"/>
                <a:ea typeface="Meiryo" pitchFamily="34" charset="-128"/>
                <a:cs typeface="Meiryo" pitchFamily="34" charset="-128"/>
              </a:rPr>
              <a:t>VS</a:t>
            </a:r>
            <a:r>
              <a:rPr lang="en-US" altLang="zh-CN" sz="2400" dirty="0">
                <a:latin typeface="Adobe Garamond Pro Bold" pitchFamily="18" charset="0"/>
                <a:ea typeface="微软雅黑" pitchFamily="34" charset="-122"/>
              </a:rPr>
              <a:t> Si IGBT</a:t>
            </a:r>
            <a:endParaRPr lang="zh-CN" altLang="en-US" sz="2400" dirty="0">
              <a:latin typeface="Adobe Garamond Pro Bold" pitchFamily="18" charset="0"/>
              <a:ea typeface="微软雅黑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174172" y="1582924"/>
            <a:ext cx="877388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2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5576" y="440984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altLang="zh-CN" sz="2400" dirty="0" err="1">
                <a:latin typeface="Adobe Garamond Pro Bold" pitchFamily="18" charset="0"/>
                <a:ea typeface="微软雅黑" pitchFamily="34" charset="-122"/>
              </a:rPr>
              <a:t>GaN</a:t>
            </a:r>
            <a:r>
              <a:rPr lang="en-US" altLang="zh-CN" sz="2400" dirty="0">
                <a:latin typeface="Adobe Garamond Pro Bold" pitchFamily="18" charset="0"/>
                <a:ea typeface="微软雅黑" pitchFamily="34" charset="-122"/>
              </a:rPr>
              <a:t> HEMT </a:t>
            </a:r>
            <a:r>
              <a:rPr lang="en-US" altLang="zh-CN" sz="2400" dirty="0">
                <a:latin typeface="Gabriola" pitchFamily="82" charset="0"/>
                <a:ea typeface="Meiryo" pitchFamily="34" charset="-128"/>
                <a:cs typeface="Meiryo" pitchFamily="34" charset="-128"/>
              </a:rPr>
              <a:t>VS</a:t>
            </a:r>
            <a:r>
              <a:rPr lang="en-US" altLang="zh-CN" sz="2400" dirty="0">
                <a:latin typeface="Adobe Garamond Pro Bold" pitchFamily="18" charset="0"/>
                <a:ea typeface="微软雅黑" pitchFamily="34" charset="-122"/>
              </a:rPr>
              <a:t> Si MOSFET</a:t>
            </a:r>
            <a:endParaRPr lang="zh-CN" altLang="en-US" sz="2400" dirty="0">
              <a:latin typeface="Adobe Garamond Pro Bold" pitchFamily="18" charset="0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88002" y="1700070"/>
            <a:ext cx="4478274" cy="4143813"/>
          </a:xfrm>
        </p:spPr>
        <p:txBody>
          <a:bodyPr>
            <a:normAutofit/>
          </a:bodyPr>
          <a:lstStyle/>
          <a:p>
            <a:r>
              <a:rPr lang="en-US" altLang="zh-CN" sz="1800" dirty="0">
                <a:latin typeface="微软雅黑" pitchFamily="34" charset="-122"/>
                <a:ea typeface="微软雅黑" pitchFamily="34" charset="-122"/>
              </a:rPr>
              <a:t>Advantage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：</a:t>
            </a:r>
            <a:endParaRPr lang="en-US" altLang="zh-CN" sz="1800" dirty="0">
              <a:latin typeface="微软雅黑" pitchFamily="34" charset="-122"/>
              <a:ea typeface="微软雅黑" pitchFamily="34" charset="-122"/>
            </a:endParaRPr>
          </a:p>
          <a:p>
            <a:pPr lvl="1">
              <a:lnSpc>
                <a:spcPct val="100000"/>
              </a:lnSpc>
            </a:pPr>
            <a:r>
              <a:rPr lang="en-US" altLang="zh-CN" sz="1500" dirty="0">
                <a:latin typeface="微软雅黑" pitchFamily="34" charset="-122"/>
                <a:ea typeface="微软雅黑" pitchFamily="34" charset="-122"/>
              </a:rPr>
              <a:t>Less conducting resistance</a:t>
            </a:r>
          </a:p>
          <a:p>
            <a:pPr lvl="1">
              <a:lnSpc>
                <a:spcPct val="100000"/>
              </a:lnSpc>
            </a:pPr>
            <a:r>
              <a:rPr lang="en-US" altLang="zh-CN" sz="1500" dirty="0">
                <a:latin typeface="微软雅黑" pitchFamily="34" charset="-122"/>
                <a:ea typeface="微软雅黑" pitchFamily="34" charset="-122"/>
              </a:rPr>
              <a:t>Faster switching Transient</a:t>
            </a:r>
          </a:p>
          <a:p>
            <a:pPr lvl="1">
              <a:lnSpc>
                <a:spcPct val="100000"/>
              </a:lnSpc>
            </a:pPr>
            <a:r>
              <a:rPr lang="en-US" altLang="zh-CN" sz="1500" dirty="0">
                <a:latin typeface="微软雅黑" pitchFamily="34" charset="-122"/>
                <a:ea typeface="微软雅黑" pitchFamily="34" charset="-122"/>
              </a:rPr>
              <a:t>Less parasitic capacitance</a:t>
            </a:r>
          </a:p>
          <a:p>
            <a:pPr lvl="1">
              <a:lnSpc>
                <a:spcPct val="100000"/>
              </a:lnSpc>
            </a:pPr>
            <a:r>
              <a:rPr lang="en-US" altLang="zh-CN" sz="1500" dirty="0">
                <a:latin typeface="微软雅黑" pitchFamily="34" charset="-122"/>
                <a:ea typeface="微软雅黑" pitchFamily="34" charset="-122"/>
              </a:rPr>
              <a:t>Higher operating temperature</a:t>
            </a:r>
          </a:p>
          <a:p>
            <a:pPr lvl="1">
              <a:lnSpc>
                <a:spcPct val="100000"/>
              </a:lnSpc>
            </a:pPr>
            <a:r>
              <a:rPr lang="en-US" altLang="zh-CN" sz="1500" b="1" dirty="0">
                <a:latin typeface="微软雅黑" pitchFamily="34" charset="-122"/>
                <a:ea typeface="微软雅黑" pitchFamily="34" charset="-122"/>
              </a:rPr>
              <a:t>NO </a:t>
            </a:r>
            <a:r>
              <a:rPr lang="en-US" altLang="zh-CN" sz="1500" dirty="0">
                <a:latin typeface="微软雅黑" pitchFamily="34" charset="-122"/>
                <a:ea typeface="微软雅黑" pitchFamily="34" charset="-122"/>
              </a:rPr>
              <a:t>diode recovery characteristics</a:t>
            </a:r>
          </a:p>
          <a:p>
            <a:pPr lvl="1">
              <a:lnSpc>
                <a:spcPct val="100000"/>
              </a:lnSpc>
            </a:pPr>
            <a:endParaRPr lang="en-US" altLang="zh-CN" sz="15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800" dirty="0">
                <a:latin typeface="微软雅黑" pitchFamily="34" charset="-122"/>
                <a:ea typeface="微软雅黑" pitchFamily="34" charset="-122"/>
              </a:rPr>
              <a:t>Disadvantage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：</a:t>
            </a:r>
            <a:endParaRPr lang="en-US" altLang="zh-CN" sz="1800" dirty="0">
              <a:latin typeface="微软雅黑" pitchFamily="34" charset="-122"/>
              <a:ea typeface="微软雅黑" pitchFamily="34" charset="-122"/>
            </a:endParaRPr>
          </a:p>
          <a:p>
            <a:pPr lvl="1"/>
            <a:r>
              <a:rPr lang="en-US" altLang="zh-CN" sz="1500" dirty="0">
                <a:latin typeface="微软雅黑" pitchFamily="34" charset="-122"/>
                <a:ea typeface="微软雅黑" pitchFamily="34" charset="-122"/>
              </a:rPr>
              <a:t>Higher voltage drop</a:t>
            </a:r>
          </a:p>
          <a:p>
            <a:pPr lvl="1"/>
            <a:r>
              <a:rPr lang="en-US" altLang="zh-CN" sz="1500" dirty="0">
                <a:latin typeface="微软雅黑" pitchFamily="34" charset="-122"/>
                <a:ea typeface="微软雅黑" pitchFamily="34" charset="-122"/>
              </a:rPr>
              <a:t>High reliability for gate driver circuit, e.g.  the driving voltage precision needed</a:t>
            </a:r>
          </a:p>
          <a:p>
            <a:pPr lvl="1"/>
            <a:r>
              <a:rPr lang="en-US" altLang="zh-CN" sz="1500" b="1" dirty="0">
                <a:latin typeface="微软雅黑" pitchFamily="34" charset="-122"/>
                <a:ea typeface="微软雅黑" pitchFamily="34" charset="-122"/>
              </a:rPr>
              <a:t>Extremely</a:t>
            </a:r>
            <a:r>
              <a:rPr lang="en-US" altLang="zh-CN" sz="1500" dirty="0">
                <a:latin typeface="微软雅黑" pitchFamily="34" charset="-122"/>
                <a:ea typeface="微软雅黑" pitchFamily="34" charset="-122"/>
              </a:rPr>
              <a:t> sensitive to the parasitic parameters</a:t>
            </a:r>
          </a:p>
          <a:p>
            <a:pPr lvl="1"/>
            <a:endParaRPr lang="en-US" altLang="zh-CN" sz="15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l="29653" t="23456" r="29375" b="7778"/>
          <a:stretch/>
        </p:blipFill>
        <p:spPr>
          <a:xfrm>
            <a:off x="295910" y="1700070"/>
            <a:ext cx="4260282" cy="4021995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1762507" y="5074920"/>
            <a:ext cx="1268730" cy="3611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74172" y="1582924"/>
            <a:ext cx="877388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43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49" y="2066826"/>
            <a:ext cx="2539284" cy="2343299"/>
          </a:xfrm>
          <a:prstGeom prst="rect">
            <a:avLst/>
          </a:prstGeom>
        </p:spPr>
      </p:pic>
      <p:pic>
        <p:nvPicPr>
          <p:cNvPr id="8" name="图片 7" descr="屏幕剪辑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0"/>
          <a:stretch/>
        </p:blipFill>
        <p:spPr>
          <a:xfrm>
            <a:off x="4143375" y="2169498"/>
            <a:ext cx="2517582" cy="2015114"/>
          </a:xfrm>
          <a:prstGeom prst="rect">
            <a:avLst/>
          </a:prstGeom>
        </p:spPr>
      </p:pic>
      <p:pic>
        <p:nvPicPr>
          <p:cNvPr id="9" name="图片 8" descr="屏幕剪辑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" r="4049"/>
          <a:stretch/>
        </p:blipFill>
        <p:spPr>
          <a:xfrm>
            <a:off x="6843675" y="2066826"/>
            <a:ext cx="1801134" cy="222045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158413" y="4363680"/>
                <a:ext cx="3984962" cy="1246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500" dirty="0">
                    <a:solidFill>
                      <a:srgbClr val="0000FF"/>
                    </a:solidFill>
                    <a:latin typeface="微软雅黑" pitchFamily="34" charset="-122"/>
                    <a:ea typeface="微软雅黑" pitchFamily="34" charset="-122"/>
                  </a:rPr>
                  <a:t>温度从</a:t>
                </a:r>
                <a:r>
                  <a:rPr lang="en-US" altLang="zh-CN" sz="1500" dirty="0">
                    <a:solidFill>
                      <a:srgbClr val="0000FF"/>
                    </a:solidFill>
                    <a:latin typeface="微软雅黑" pitchFamily="34" charset="-122"/>
                    <a:ea typeface="微软雅黑" pitchFamily="34" charset="-122"/>
                  </a:rPr>
                  <a:t>25</a:t>
                </a:r>
                <a14:m>
                  <m:oMath xmlns:m="http://schemas.openxmlformats.org/officeDocument/2006/math">
                    <m:r>
                      <a:rPr lang="en-US" altLang="zh-CN" sz="1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  <m:r>
                      <a:rPr lang="zh-CN" altLang="en-US" sz="1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到</m:t>
                    </m:r>
                  </m:oMath>
                </a14:m>
                <a:r>
                  <a:rPr lang="en-US" altLang="zh-CN" sz="1500" dirty="0">
                    <a:solidFill>
                      <a:srgbClr val="0000FF"/>
                    </a:solidFill>
                    <a:latin typeface="微软雅黑" pitchFamily="34" charset="-122"/>
                    <a:ea typeface="微软雅黑" pitchFamily="34" charset="-122"/>
                  </a:rPr>
                  <a:t>100 </a:t>
                </a:r>
                <a14:m>
                  <m:oMath xmlns:m="http://schemas.openxmlformats.org/officeDocument/2006/math">
                    <m:r>
                      <a:rPr lang="en-US" altLang="zh-CN" sz="1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zh-CN" altLang="en-US" sz="1500" dirty="0">
                    <a:solidFill>
                      <a:srgbClr val="0000FF"/>
                    </a:solidFill>
                    <a:latin typeface="微软雅黑" pitchFamily="34" charset="-122"/>
                    <a:ea typeface="微软雅黑" pitchFamily="34" charset="-122"/>
                  </a:rPr>
                  <a:t>，先进</a:t>
                </a:r>
                <a:r>
                  <a:rPr lang="en-US" altLang="zh-CN" sz="1500" dirty="0">
                    <a:solidFill>
                      <a:srgbClr val="0000FF"/>
                    </a:solidFill>
                    <a:latin typeface="微软雅黑" pitchFamily="34" charset="-122"/>
                    <a:ea typeface="微软雅黑" pitchFamily="34" charset="-122"/>
                  </a:rPr>
                  <a:t>Si</a:t>
                </a:r>
                <a:r>
                  <a:rPr lang="zh-CN" altLang="en-US" sz="1500" dirty="0">
                    <a:solidFill>
                      <a:srgbClr val="0000FF"/>
                    </a:solidFill>
                    <a:latin typeface="微软雅黑" pitchFamily="34" charset="-122"/>
                    <a:ea typeface="微软雅黑" pitchFamily="34" charset="-122"/>
                  </a:rPr>
                  <a:t>基</a:t>
                </a:r>
                <a:r>
                  <a:rPr lang="en-US" altLang="zh-CN" sz="1500" dirty="0">
                    <a:solidFill>
                      <a:srgbClr val="0000FF"/>
                    </a:solidFill>
                    <a:latin typeface="微软雅黑" pitchFamily="34" charset="-122"/>
                    <a:ea typeface="微软雅黑" pitchFamily="34" charset="-122"/>
                  </a:rPr>
                  <a:t>MOS</a:t>
                </a:r>
                <a:r>
                  <a:rPr lang="zh-CN" altLang="en-US" sz="1500" dirty="0">
                    <a:solidFill>
                      <a:srgbClr val="0000FF"/>
                    </a:solidFill>
                    <a:latin typeface="微软雅黑" pitchFamily="34" charset="-122"/>
                    <a:ea typeface="微软雅黑" pitchFamily="34" charset="-122"/>
                  </a:rPr>
                  <a:t>的导通电阻变化了超过</a:t>
                </a:r>
                <a:r>
                  <a:rPr lang="en-US" altLang="zh-CN" sz="1500" dirty="0">
                    <a:solidFill>
                      <a:srgbClr val="0000FF"/>
                    </a:solidFill>
                    <a:latin typeface="微软雅黑" pitchFamily="34" charset="-122"/>
                    <a:ea typeface="微软雅黑" pitchFamily="34" charset="-122"/>
                  </a:rPr>
                  <a:t>70%</a:t>
                </a:r>
                <a:r>
                  <a:rPr lang="zh-CN" altLang="en-US" sz="1500" dirty="0">
                    <a:solidFill>
                      <a:srgbClr val="0000FF"/>
                    </a:solidFill>
                    <a:latin typeface="微软雅黑" pitchFamily="34" charset="-122"/>
                    <a:ea typeface="微软雅黑" pitchFamily="34" charset="-122"/>
                  </a:rPr>
                  <a:t>，而</a:t>
                </a:r>
                <a:r>
                  <a:rPr lang="en-US" altLang="zh-CN" sz="1500" dirty="0">
                    <a:solidFill>
                      <a:srgbClr val="0000FF"/>
                    </a:solidFill>
                    <a:latin typeface="微软雅黑" pitchFamily="34" charset="-122"/>
                    <a:ea typeface="微软雅黑" pitchFamily="34" charset="-122"/>
                  </a:rPr>
                  <a:t>GaN HEMT</a:t>
                </a:r>
                <a:r>
                  <a:rPr lang="zh-CN" altLang="en-US" sz="1500" dirty="0">
                    <a:solidFill>
                      <a:srgbClr val="0000FF"/>
                    </a:solidFill>
                    <a:latin typeface="微软雅黑" pitchFamily="34" charset="-122"/>
                    <a:ea typeface="微软雅黑" pitchFamily="34" charset="-122"/>
                  </a:rPr>
                  <a:t>只有不到</a:t>
                </a:r>
                <a:r>
                  <a:rPr lang="en-US" altLang="zh-CN" sz="1500" dirty="0">
                    <a:solidFill>
                      <a:srgbClr val="0000FF"/>
                    </a:solidFill>
                    <a:latin typeface="微软雅黑" pitchFamily="34" charset="-122"/>
                    <a:ea typeface="微软雅黑" pitchFamily="34" charset="-122"/>
                  </a:rPr>
                  <a:t>50%</a:t>
                </a:r>
                <a:r>
                  <a:rPr lang="zh-CN" altLang="en-US" sz="1500" dirty="0">
                    <a:solidFill>
                      <a:srgbClr val="0000FF"/>
                    </a:solidFill>
                    <a:latin typeface="微软雅黑" pitchFamily="34" charset="-122"/>
                    <a:ea typeface="微软雅黑" pitchFamily="34" charset="-122"/>
                  </a:rPr>
                  <a:t>，</a:t>
                </a:r>
                <a:r>
                  <a:rPr lang="en-US" altLang="zh-CN" sz="1500" dirty="0">
                    <a:solidFill>
                      <a:srgbClr val="0000FF"/>
                    </a:solidFill>
                    <a:latin typeface="微软雅黑" pitchFamily="34" charset="-122"/>
                    <a:ea typeface="微软雅黑" pitchFamily="34" charset="-122"/>
                  </a:rPr>
                  <a:t>GaN HEMT</a:t>
                </a:r>
                <a:r>
                  <a:rPr lang="zh-CN" altLang="en-US" sz="1500" dirty="0">
                    <a:solidFill>
                      <a:srgbClr val="0000FF"/>
                    </a:solidFill>
                    <a:latin typeface="微软雅黑" pitchFamily="34" charset="-122"/>
                    <a:ea typeface="微软雅黑" pitchFamily="34" charset="-122"/>
                  </a:rPr>
                  <a:t>更适合在高温下工作。</a:t>
                </a:r>
                <a:endParaRPr lang="en-US" altLang="zh-CN" sz="1500" dirty="0">
                  <a:solidFill>
                    <a:srgbClr val="0000FF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endParaRPr lang="en-US" altLang="zh-CN" sz="1500" dirty="0">
                  <a:latin typeface="微软雅黑" pitchFamily="34" charset="-122"/>
                  <a:ea typeface="微软雅黑" pitchFamily="34" charset="-122"/>
                </a:endParaRPr>
              </a:p>
              <a:p>
                <a:r>
                  <a:rPr lang="en-US" altLang="zh-CN" sz="1500" dirty="0" err="1">
                    <a:latin typeface="微软雅黑" pitchFamily="34" charset="-122"/>
                    <a:ea typeface="微软雅黑" pitchFamily="34" charset="-122"/>
                  </a:rPr>
                  <a:t>GaN</a:t>
                </a:r>
                <a:r>
                  <a:rPr lang="en-US" altLang="zh-CN" sz="1500" dirty="0">
                    <a:latin typeface="微软雅黑" pitchFamily="34" charset="-122"/>
                    <a:ea typeface="微软雅黑" pitchFamily="34" charset="-122"/>
                  </a:rPr>
                  <a:t> &amp; Si MOSFET R</a:t>
                </a:r>
                <a:r>
                  <a:rPr lang="en-US" altLang="zh-CN" sz="1050" dirty="0">
                    <a:latin typeface="微软雅黑" pitchFamily="34" charset="-122"/>
                    <a:ea typeface="微软雅黑" pitchFamily="34" charset="-122"/>
                  </a:rPr>
                  <a:t>on</a:t>
                </a:r>
                <a:r>
                  <a:rPr lang="en-US" altLang="zh-CN" sz="1500" dirty="0">
                    <a:latin typeface="微软雅黑" pitchFamily="34" charset="-122"/>
                    <a:ea typeface="微软雅黑" pitchFamily="34" charset="-122"/>
                  </a:rPr>
                  <a:t> </a:t>
                </a:r>
                <a:r>
                  <a:rPr lang="en-US" altLang="zh-CN" sz="1500" dirty="0" err="1">
                    <a:latin typeface="微软雅黑" pitchFamily="34" charset="-122"/>
                    <a:ea typeface="微软雅黑" pitchFamily="34" charset="-122"/>
                  </a:rPr>
                  <a:t>vs</a:t>
                </a:r>
                <a:r>
                  <a:rPr lang="en-US" altLang="zh-CN" sz="1500" dirty="0">
                    <a:latin typeface="微软雅黑" pitchFamily="34" charset="-122"/>
                    <a:ea typeface="微软雅黑" pitchFamily="34" charset="-122"/>
                  </a:rPr>
                  <a:t> Temperature</a:t>
                </a:r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13" y="4363680"/>
                <a:ext cx="3984962" cy="1246495"/>
              </a:xfrm>
              <a:prstGeom prst="rect">
                <a:avLst/>
              </a:prstGeom>
              <a:blipFill>
                <a:blip r:embed="rId6"/>
                <a:stretch>
                  <a:fillRect l="-612" t="-980" b="-44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/>
            </p:nvSpPr>
            <p:spPr>
              <a:xfrm>
                <a:off x="4036219" y="4368000"/>
                <a:ext cx="5050631" cy="1246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500" dirty="0">
                    <a:solidFill>
                      <a:srgbClr val="0000FF"/>
                    </a:solidFill>
                    <a:latin typeface="微软雅黑" pitchFamily="34" charset="-122"/>
                    <a:ea typeface="微软雅黑" pitchFamily="34" charset="-122"/>
                  </a:rPr>
                  <a:t>温度从</a:t>
                </a:r>
                <a:r>
                  <a:rPr lang="en-US" altLang="zh-CN" sz="1500" dirty="0">
                    <a:solidFill>
                      <a:srgbClr val="0000FF"/>
                    </a:solidFill>
                    <a:latin typeface="微软雅黑" pitchFamily="34" charset="-122"/>
                    <a:ea typeface="微软雅黑" pitchFamily="34" charset="-122"/>
                  </a:rPr>
                  <a:t>25</a:t>
                </a:r>
                <a14:m>
                  <m:oMath xmlns:m="http://schemas.openxmlformats.org/officeDocument/2006/math">
                    <m:r>
                      <a:rPr lang="en-US" altLang="zh-CN" sz="1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  <m:r>
                      <a:rPr lang="zh-CN" altLang="en-US" sz="1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到</m:t>
                    </m:r>
                  </m:oMath>
                </a14:m>
                <a:r>
                  <a:rPr lang="en-US" altLang="zh-CN" sz="1500" dirty="0">
                    <a:solidFill>
                      <a:srgbClr val="0000FF"/>
                    </a:solidFill>
                    <a:latin typeface="微软雅黑" pitchFamily="34" charset="-122"/>
                    <a:ea typeface="微软雅黑" pitchFamily="34" charset="-122"/>
                  </a:rPr>
                  <a:t>100 </a:t>
                </a:r>
                <a14:m>
                  <m:oMath xmlns:m="http://schemas.openxmlformats.org/officeDocument/2006/math">
                    <m:r>
                      <a:rPr lang="en-US" altLang="zh-CN" sz="1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zh-CN" altLang="en-US" sz="1500" dirty="0">
                    <a:solidFill>
                      <a:srgbClr val="0000FF"/>
                    </a:solidFill>
                    <a:latin typeface="微软雅黑" pitchFamily="34" charset="-122"/>
                    <a:ea typeface="微软雅黑" pitchFamily="34" charset="-122"/>
                  </a:rPr>
                  <a:t>，先进</a:t>
                </a:r>
                <a:r>
                  <a:rPr lang="en-US" altLang="zh-CN" sz="1500" dirty="0">
                    <a:solidFill>
                      <a:srgbClr val="0000FF"/>
                    </a:solidFill>
                    <a:latin typeface="微软雅黑" pitchFamily="34" charset="-122"/>
                    <a:ea typeface="微软雅黑" pitchFamily="34" charset="-122"/>
                  </a:rPr>
                  <a:t>Si</a:t>
                </a:r>
                <a:r>
                  <a:rPr lang="zh-CN" altLang="en-US" sz="1500" dirty="0">
                    <a:solidFill>
                      <a:srgbClr val="0000FF"/>
                    </a:solidFill>
                    <a:latin typeface="微软雅黑" pitchFamily="34" charset="-122"/>
                    <a:ea typeface="微软雅黑" pitchFamily="34" charset="-122"/>
                  </a:rPr>
                  <a:t>基</a:t>
                </a:r>
                <a:r>
                  <a:rPr lang="en-US" altLang="zh-CN" sz="1500" dirty="0">
                    <a:solidFill>
                      <a:srgbClr val="0000FF"/>
                    </a:solidFill>
                    <a:latin typeface="微软雅黑" pitchFamily="34" charset="-122"/>
                    <a:ea typeface="微软雅黑" pitchFamily="34" charset="-122"/>
                  </a:rPr>
                  <a:t>MOS</a:t>
                </a:r>
                <a:r>
                  <a:rPr lang="zh-CN" altLang="en-US" sz="1500" dirty="0">
                    <a:solidFill>
                      <a:srgbClr val="0000FF"/>
                    </a:solidFill>
                    <a:latin typeface="微软雅黑" pitchFamily="34" charset="-122"/>
                    <a:ea typeface="微软雅黑" pitchFamily="34" charset="-122"/>
                  </a:rPr>
                  <a:t>的栅极阈值电压变化了超过</a:t>
                </a:r>
                <a:r>
                  <a:rPr lang="en-US" altLang="zh-CN" sz="1500" dirty="0">
                    <a:solidFill>
                      <a:srgbClr val="0000FF"/>
                    </a:solidFill>
                    <a:latin typeface="微软雅黑" pitchFamily="34" charset="-122"/>
                    <a:ea typeface="微软雅黑" pitchFamily="34" charset="-122"/>
                  </a:rPr>
                  <a:t>15%</a:t>
                </a:r>
                <a:r>
                  <a:rPr lang="zh-CN" altLang="en-US" sz="1500" dirty="0">
                    <a:solidFill>
                      <a:srgbClr val="0000FF"/>
                    </a:solidFill>
                    <a:latin typeface="微软雅黑" pitchFamily="34" charset="-122"/>
                    <a:ea typeface="微软雅黑" pitchFamily="34" charset="-122"/>
                  </a:rPr>
                  <a:t>，而</a:t>
                </a:r>
                <a:r>
                  <a:rPr lang="en-US" altLang="zh-CN" sz="1500" dirty="0">
                    <a:solidFill>
                      <a:srgbClr val="0000FF"/>
                    </a:solidFill>
                    <a:latin typeface="微软雅黑" pitchFamily="34" charset="-122"/>
                    <a:ea typeface="微软雅黑" pitchFamily="34" charset="-122"/>
                  </a:rPr>
                  <a:t>GaN HEMT</a:t>
                </a:r>
                <a:r>
                  <a:rPr lang="zh-CN" altLang="en-US" sz="1500" dirty="0">
                    <a:solidFill>
                      <a:srgbClr val="0000FF"/>
                    </a:solidFill>
                    <a:latin typeface="微软雅黑" pitchFamily="34" charset="-122"/>
                    <a:ea typeface="微软雅黑" pitchFamily="34" charset="-122"/>
                  </a:rPr>
                  <a:t>只有不到</a:t>
                </a:r>
                <a:r>
                  <a:rPr lang="en-US" altLang="zh-CN" sz="1500" dirty="0">
                    <a:solidFill>
                      <a:srgbClr val="0000FF"/>
                    </a:solidFill>
                    <a:latin typeface="微软雅黑" pitchFamily="34" charset="-122"/>
                    <a:ea typeface="微软雅黑" pitchFamily="34" charset="-122"/>
                  </a:rPr>
                  <a:t>3%</a:t>
                </a:r>
              </a:p>
              <a:p>
                <a:endParaRPr lang="en-US" altLang="zh-CN" sz="1500" dirty="0">
                  <a:latin typeface="微软雅黑" pitchFamily="34" charset="-122"/>
                  <a:ea typeface="微软雅黑" pitchFamily="34" charset="-122"/>
                </a:endParaRPr>
              </a:p>
              <a:p>
                <a:r>
                  <a:rPr lang="en-US" altLang="zh-CN" sz="1500" dirty="0">
                    <a:latin typeface="微软雅黑" pitchFamily="34" charset="-122"/>
                    <a:ea typeface="微软雅黑" pitchFamily="34" charset="-122"/>
                  </a:rPr>
                  <a:t>Threshold Voltage of Si MOSFET/</a:t>
                </a:r>
                <a:r>
                  <a:rPr lang="en-US" altLang="zh-CN" sz="1500" dirty="0" err="1">
                    <a:latin typeface="微软雅黑" pitchFamily="34" charset="-122"/>
                    <a:ea typeface="微软雅黑" pitchFamily="34" charset="-122"/>
                  </a:rPr>
                  <a:t>GaN</a:t>
                </a:r>
                <a:r>
                  <a:rPr lang="en-US" altLang="zh-CN" sz="1500" dirty="0">
                    <a:latin typeface="微软雅黑" pitchFamily="34" charset="-122"/>
                    <a:ea typeface="微软雅黑" pitchFamily="34" charset="-122"/>
                  </a:rPr>
                  <a:t> </a:t>
                </a:r>
                <a:r>
                  <a:rPr lang="en-US" altLang="zh-CN" sz="1500" dirty="0" err="1">
                    <a:latin typeface="微软雅黑" pitchFamily="34" charset="-122"/>
                    <a:ea typeface="微软雅黑" pitchFamily="34" charset="-122"/>
                  </a:rPr>
                  <a:t>vs</a:t>
                </a:r>
                <a:r>
                  <a:rPr lang="en-US" altLang="zh-CN" sz="1500" dirty="0">
                    <a:latin typeface="微软雅黑" pitchFamily="34" charset="-122"/>
                    <a:ea typeface="微软雅黑" pitchFamily="34" charset="-122"/>
                  </a:rPr>
                  <a:t> Temperature</a:t>
                </a:r>
                <a:endParaRPr lang="zh-CN" altLang="en-US" sz="15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219" y="4368000"/>
                <a:ext cx="5050631" cy="1246495"/>
              </a:xfrm>
              <a:prstGeom prst="rect">
                <a:avLst/>
              </a:prstGeom>
              <a:blipFill>
                <a:blip r:embed="rId7"/>
                <a:stretch>
                  <a:fillRect l="-483" t="-1471" b="-44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/>
        </p:nvSpPr>
        <p:spPr>
          <a:xfrm>
            <a:off x="258425" y="5688300"/>
            <a:ext cx="476604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00" dirty="0"/>
              <a:t>eGaN FET Electrical Characteristics(http://epc-co.com/epc/DesignSupport/ApplicationNotes.aspx)</a:t>
            </a:r>
            <a:endParaRPr lang="zh-CN" altLang="en-US" sz="900" dirty="0"/>
          </a:p>
        </p:txBody>
      </p:sp>
      <p:sp>
        <p:nvSpPr>
          <p:cNvPr id="13" name="文本框 12"/>
          <p:cNvSpPr txBox="1"/>
          <p:nvPr/>
        </p:nvSpPr>
        <p:spPr>
          <a:xfrm>
            <a:off x="436159" y="1746065"/>
            <a:ext cx="8393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GaN HEMT</a:t>
            </a:r>
            <a:r>
              <a:rPr lang="zh-CN" altLang="en-US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特性随温度变化小 </a:t>
            </a:r>
            <a:r>
              <a:rPr lang="en-US" altLang="zh-CN" dirty="0" err="1">
                <a:latin typeface="微软雅黑" pitchFamily="34" charset="-122"/>
                <a:ea typeface="微软雅黑" pitchFamily="34" charset="-122"/>
              </a:rPr>
              <a:t>GaN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 Parameters change vs Temperature 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827584" y="441782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altLang="zh-CN" sz="2400" dirty="0" err="1">
                <a:latin typeface="Adobe Garamond Pro Bold" pitchFamily="18" charset="0"/>
                <a:ea typeface="微软雅黑" pitchFamily="34" charset="-122"/>
              </a:rPr>
              <a:t>GaN</a:t>
            </a:r>
            <a:r>
              <a:rPr lang="en-US" altLang="zh-CN" sz="2400" dirty="0">
                <a:latin typeface="Adobe Garamond Pro Bold" pitchFamily="18" charset="0"/>
                <a:ea typeface="微软雅黑" pitchFamily="34" charset="-122"/>
              </a:rPr>
              <a:t> HEMT </a:t>
            </a:r>
            <a:r>
              <a:rPr lang="en-US" altLang="zh-CN" sz="2400" dirty="0">
                <a:latin typeface="Gabriola" pitchFamily="82" charset="0"/>
                <a:ea typeface="Meiryo" pitchFamily="34" charset="-128"/>
                <a:cs typeface="Meiryo" pitchFamily="34" charset="-128"/>
              </a:rPr>
              <a:t>VS</a:t>
            </a:r>
            <a:r>
              <a:rPr lang="en-US" altLang="zh-CN" sz="2400" dirty="0">
                <a:latin typeface="Adobe Garamond Pro Bold" pitchFamily="18" charset="0"/>
                <a:ea typeface="微软雅黑" pitchFamily="34" charset="-122"/>
              </a:rPr>
              <a:t> Si MOSFET</a:t>
            </a:r>
            <a:endParaRPr lang="zh-CN" altLang="en-US" sz="2400" dirty="0">
              <a:latin typeface="Adobe Garamond Pro Bold" pitchFamily="18" charset="0"/>
              <a:ea typeface="微软雅黑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174172" y="1582924"/>
            <a:ext cx="877388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83782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923805" y="5293322"/>
            <a:ext cx="707757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00" dirty="0"/>
              <a:t>   Benchmark DC-DC Conversion Efficiency with eGaN FET-Based Buck Converters (http://epc-co.com/epc/DesignSupport/ApplicationNotes.aspx)</a:t>
            </a:r>
            <a:endParaRPr lang="zh-CN" altLang="en-US" sz="900" dirty="0"/>
          </a:p>
        </p:txBody>
      </p:sp>
      <p:pic>
        <p:nvPicPr>
          <p:cNvPr id="3" name="图片 2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92" y="2248349"/>
            <a:ext cx="3606015" cy="2545108"/>
          </a:xfrm>
          <a:prstGeom prst="rect">
            <a:avLst/>
          </a:prstGeom>
        </p:spPr>
      </p:pic>
      <p:pic>
        <p:nvPicPr>
          <p:cNvPr id="4" name="图片 3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553" y="2248349"/>
            <a:ext cx="3440821" cy="2453151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82992" y="4929016"/>
            <a:ext cx="826531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500" dirty="0">
                <a:latin typeface="微软雅黑" pitchFamily="34" charset="-122"/>
                <a:ea typeface="微软雅黑" pitchFamily="34" charset="-122"/>
              </a:rPr>
              <a:t>Based on Buck converter, the </a:t>
            </a:r>
            <a:r>
              <a:rPr lang="en-US" altLang="zh-CN" sz="1500" dirty="0" err="1">
                <a:latin typeface="微软雅黑" pitchFamily="34" charset="-122"/>
                <a:ea typeface="微软雅黑" pitchFamily="34" charset="-122"/>
              </a:rPr>
              <a:t>GaN</a:t>
            </a:r>
            <a:r>
              <a:rPr lang="en-US" altLang="zh-CN" sz="1500" dirty="0">
                <a:latin typeface="微软雅黑" pitchFamily="34" charset="-122"/>
                <a:ea typeface="微软雅黑" pitchFamily="34" charset="-122"/>
              </a:rPr>
              <a:t> system efficiency is much higher than Si MOSFET.</a:t>
            </a:r>
            <a:endParaRPr lang="zh-CN" altLang="en-US" sz="15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82992" y="1851149"/>
            <a:ext cx="8761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GaN HEMT</a:t>
            </a:r>
            <a:r>
              <a:rPr lang="zh-CN" altLang="en-US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开关速度更快、损耗更小 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Switching speed and Transient waveform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725834" y="370954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altLang="zh-CN" sz="2400" dirty="0" err="1">
                <a:latin typeface="Adobe Garamond Pro Bold" pitchFamily="18" charset="0"/>
                <a:ea typeface="微软雅黑" pitchFamily="34" charset="-122"/>
              </a:rPr>
              <a:t>GaN</a:t>
            </a:r>
            <a:r>
              <a:rPr lang="en-US" altLang="zh-CN" sz="2400" dirty="0">
                <a:latin typeface="Adobe Garamond Pro Bold" pitchFamily="18" charset="0"/>
                <a:ea typeface="微软雅黑" pitchFamily="34" charset="-122"/>
              </a:rPr>
              <a:t> </a:t>
            </a:r>
            <a:r>
              <a:rPr lang="en-US" altLang="zh-CN" sz="2400" dirty="0">
                <a:latin typeface="Gabriola" pitchFamily="82" charset="0"/>
                <a:ea typeface="Meiryo" pitchFamily="34" charset="-128"/>
                <a:cs typeface="Meiryo" pitchFamily="34" charset="-128"/>
              </a:rPr>
              <a:t>VS</a:t>
            </a:r>
            <a:r>
              <a:rPr lang="en-US" altLang="zh-CN" sz="2400" dirty="0">
                <a:latin typeface="Adobe Garamond Pro Bold" pitchFamily="18" charset="0"/>
                <a:ea typeface="微软雅黑" pitchFamily="34" charset="-122"/>
              </a:rPr>
              <a:t> Si MOSFET</a:t>
            </a:r>
            <a:endParaRPr lang="zh-CN" altLang="en-US" sz="2400" dirty="0">
              <a:latin typeface="Adobe Garamond Pro Bold" pitchFamily="18" charset="0"/>
              <a:ea typeface="微软雅黑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74172" y="1582924"/>
            <a:ext cx="877388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6370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5307" y="398641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altLang="zh-CN" sz="2400" dirty="0">
                <a:latin typeface="Adobe Garamond Pro Bold" pitchFamily="18" charset="0"/>
                <a:ea typeface="微软雅黑" pitchFamily="34" charset="-122"/>
              </a:rPr>
              <a:t>WBG Devices Gate Driver Design</a:t>
            </a:r>
            <a:endParaRPr lang="zh-CN" altLang="en-US" sz="2400" dirty="0">
              <a:latin typeface="Adobe Garamond Pro Bold" pitchFamily="18" charset="0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7176" y="1773036"/>
            <a:ext cx="8058149" cy="1634485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70000"/>
              </a:lnSpc>
            </a:pP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Different in Gate Voltage Range.</a:t>
            </a:r>
          </a:p>
          <a:p>
            <a:pPr>
              <a:lnSpc>
                <a:spcPct val="170000"/>
              </a:lnSpc>
            </a:pP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Ultra fast switching speed leads to EMI problems.</a:t>
            </a:r>
          </a:p>
          <a:p>
            <a:pPr>
              <a:lnSpc>
                <a:spcPct val="170000"/>
              </a:lnSpc>
            </a:pP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More consideration on parasitic parameters  and protection circuit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.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14650" t="28167" r="17410" b="18235"/>
          <a:stretch/>
        </p:blipFill>
        <p:spPr>
          <a:xfrm>
            <a:off x="644427" y="3440525"/>
            <a:ext cx="4822924" cy="2140172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3739135" y="4963703"/>
            <a:ext cx="749522" cy="3611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885599" y="4977990"/>
            <a:ext cx="767239" cy="318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74172" y="1582924"/>
            <a:ext cx="877388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93411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0202" y="1701562"/>
            <a:ext cx="8600917" cy="20229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b="1" dirty="0">
                <a:latin typeface="微软雅黑" pitchFamily="34" charset="-122"/>
                <a:ea typeface="微软雅黑" pitchFamily="34" charset="-122"/>
              </a:rPr>
              <a:t>Double Pulse Test for overshoot current/voltage test</a:t>
            </a:r>
          </a:p>
          <a:p>
            <a:pPr lvl="1">
              <a:lnSpc>
                <a:spcPct val="150000"/>
              </a:lnSpc>
            </a:pPr>
            <a:r>
              <a:rPr lang="en-US" altLang="zh-CN" sz="1350" b="1" dirty="0">
                <a:latin typeface="微软雅黑" pitchFamily="34" charset="-122"/>
                <a:ea typeface="微软雅黑" pitchFamily="34" charset="-122"/>
              </a:rPr>
              <a:t>Rationality of the Gate driver parameter</a:t>
            </a:r>
          </a:p>
          <a:p>
            <a:pPr lvl="1">
              <a:lnSpc>
                <a:spcPct val="150000"/>
              </a:lnSpc>
            </a:pPr>
            <a:r>
              <a:rPr lang="en-US" altLang="zh-CN" sz="1350" b="1" dirty="0">
                <a:latin typeface="微软雅黑" pitchFamily="34" charset="-122"/>
                <a:ea typeface="微软雅黑" pitchFamily="34" charset="-122"/>
              </a:rPr>
              <a:t>Reliability of the short circuit protection</a:t>
            </a:r>
          </a:p>
          <a:p>
            <a:pPr lvl="1">
              <a:lnSpc>
                <a:spcPct val="150000"/>
              </a:lnSpc>
            </a:pPr>
            <a:r>
              <a:rPr lang="en-US" altLang="zh-CN" sz="1350" b="1" dirty="0">
                <a:latin typeface="微软雅黑" pitchFamily="34" charset="-122"/>
                <a:ea typeface="微软雅黑" pitchFamily="34" charset="-122"/>
              </a:rPr>
              <a:t>Improvement of the parasitic parameters</a:t>
            </a:r>
          </a:p>
          <a:p>
            <a:pPr lvl="1">
              <a:lnSpc>
                <a:spcPct val="150000"/>
              </a:lnSpc>
            </a:pPr>
            <a:r>
              <a:rPr lang="en-US" altLang="zh-CN" sz="1350" b="1" dirty="0">
                <a:latin typeface="微软雅黑" pitchFamily="34" charset="-122"/>
                <a:ea typeface="微软雅黑" pitchFamily="34" charset="-122"/>
              </a:rPr>
              <a:t>The design margin in MEA application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l="11364" t="33885" r="13017" b="20110"/>
          <a:stretch/>
        </p:blipFill>
        <p:spPr>
          <a:xfrm>
            <a:off x="92191" y="3784545"/>
            <a:ext cx="5890271" cy="201572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/>
          <a:srcRect l="30764" t="33086" r="31528" b="13580"/>
          <a:stretch/>
        </p:blipFill>
        <p:spPr>
          <a:xfrm>
            <a:off x="6171433" y="3897630"/>
            <a:ext cx="2322644" cy="1847849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174172" y="1582924"/>
            <a:ext cx="877388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>
            <a:spLocks/>
          </p:cNvSpPr>
          <p:nvPr/>
        </p:nvSpPr>
        <p:spPr>
          <a:xfrm>
            <a:off x="628650" y="502178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2400" b="1" dirty="0">
                <a:latin typeface="Adobe Garamond Pro Bold" pitchFamily="18" charset="0"/>
                <a:ea typeface="微软雅黑" pitchFamily="34" charset="-122"/>
              </a:rPr>
              <a:t>WBG Devices Gate Driver Design</a:t>
            </a:r>
            <a:endParaRPr lang="zh-CN" altLang="en-US" sz="2400" b="1" dirty="0">
              <a:latin typeface="Adobe Garamond Pro Bold" pitchFamily="18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12698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4307" y="1707357"/>
            <a:ext cx="4836319" cy="235029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8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桥臂串扰现象（</a:t>
            </a:r>
            <a:r>
              <a:rPr lang="en-US" altLang="zh-CN" sz="18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EMI</a:t>
            </a:r>
            <a:r>
              <a:rPr lang="zh-CN" altLang="en-US" sz="18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sz="1800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 lvl="1">
              <a:lnSpc>
                <a:spcPct val="120000"/>
              </a:lnSpc>
            </a:pPr>
            <a:r>
              <a:rPr lang="en-US" altLang="zh-CN" sz="1500" b="1" dirty="0">
                <a:latin typeface="微软雅黑" pitchFamily="34" charset="-122"/>
                <a:ea typeface="微软雅黑" pitchFamily="34" charset="-122"/>
              </a:rPr>
              <a:t>Parasitic capacitor leads to a spike in a half bridge drivers</a:t>
            </a:r>
          </a:p>
          <a:p>
            <a:pPr lvl="1">
              <a:lnSpc>
                <a:spcPct val="120000"/>
              </a:lnSpc>
            </a:pPr>
            <a:r>
              <a:rPr lang="en-US" altLang="zh-CN" sz="1500" b="1" dirty="0">
                <a:latin typeface="微软雅黑" pitchFamily="34" charset="-122"/>
                <a:ea typeface="微软雅黑" pitchFamily="34" charset="-122"/>
              </a:rPr>
              <a:t>low gate voltage leads to a sensitive in fault turn-on state</a:t>
            </a:r>
            <a:endParaRPr lang="zh-CN" altLang="en-US" sz="15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33260" t="57209" r="32604" b="16727"/>
          <a:stretch/>
        </p:blipFill>
        <p:spPr>
          <a:xfrm>
            <a:off x="514417" y="3479160"/>
            <a:ext cx="4514783" cy="1939041"/>
          </a:xfrm>
          <a:prstGeom prst="rect">
            <a:avLst/>
          </a:prstGeom>
        </p:spPr>
      </p:pic>
      <p:sp>
        <p:nvSpPr>
          <p:cNvPr id="6" name="内容占位符 2"/>
          <p:cNvSpPr txBox="1">
            <a:spLocks/>
          </p:cNvSpPr>
          <p:nvPr/>
        </p:nvSpPr>
        <p:spPr>
          <a:xfrm>
            <a:off x="4693444" y="1888684"/>
            <a:ext cx="4178137" cy="199548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8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过流保护</a:t>
            </a:r>
            <a:r>
              <a:rPr lang="en-US" altLang="zh-CN" sz="18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(Short circuit protection )</a:t>
            </a:r>
          </a:p>
          <a:p>
            <a:pPr lvl="1"/>
            <a:r>
              <a:rPr lang="en-US" altLang="zh-CN" sz="1800" b="1" dirty="0">
                <a:latin typeface="微软雅黑" pitchFamily="34" charset="-122"/>
                <a:ea typeface="微软雅黑" pitchFamily="34" charset="-122"/>
              </a:rPr>
              <a:t>Short circuit protection time </a:t>
            </a:r>
            <a:r>
              <a:rPr lang="en-US" altLang="zh-CN" sz="1800" b="1" dirty="0" err="1">
                <a:latin typeface="微软雅黑" pitchFamily="34" charset="-122"/>
                <a:ea typeface="微软雅黑" pitchFamily="34" charset="-122"/>
              </a:rPr>
              <a:t>SiC</a:t>
            </a:r>
            <a:r>
              <a:rPr lang="en-US" altLang="zh-CN" sz="1800" b="1" dirty="0">
                <a:latin typeface="微软雅黑" pitchFamily="34" charset="-122"/>
                <a:ea typeface="微软雅黑" pitchFamily="34" charset="-122"/>
              </a:rPr>
              <a:t> (5us) is shorter than Si IGBT (10us)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/>
          <a:srcRect l="9247" t="31686" r="25018" b="8430"/>
          <a:stretch/>
        </p:blipFill>
        <p:spPr>
          <a:xfrm>
            <a:off x="5270528" y="3479160"/>
            <a:ext cx="3601053" cy="1845316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174172" y="1582924"/>
            <a:ext cx="877388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481008" y="526536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altLang="zh-CN" sz="2400" dirty="0">
                <a:latin typeface="Adobe Garamond Pro Bold" pitchFamily="18" charset="0"/>
                <a:ea typeface="微软雅黑" pitchFamily="34" charset="-122"/>
              </a:rPr>
              <a:t>WBG Devices Gate Driver Design</a:t>
            </a:r>
            <a:endParaRPr lang="zh-CN" altLang="en-US" sz="2400" dirty="0">
              <a:latin typeface="Adobe Garamond Pro Bold" pitchFamily="18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8786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9837" y="1844824"/>
            <a:ext cx="8504763" cy="270882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2400" b="1" dirty="0">
                <a:latin typeface="微软雅黑" pitchFamily="34" charset="-122"/>
                <a:ea typeface="微软雅黑" pitchFamily="34" charset="-122"/>
              </a:rPr>
              <a:t>The Package technology is the key limitation in enhance the operating temperature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ü"/>
            </a:pP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The conventional solution includes the integration coolant packing, sandwich packing and double-side packing</a:t>
            </a:r>
          </a:p>
          <a:p>
            <a:pPr marL="171450" lvl="1">
              <a:spcBef>
                <a:spcPts val="750"/>
              </a:spcBef>
            </a:pPr>
            <a:r>
              <a:rPr lang="en-US" altLang="zh-CN" sz="2100" b="1" dirty="0">
                <a:latin typeface="微软雅黑" pitchFamily="34" charset="-122"/>
                <a:ea typeface="微软雅黑" pitchFamily="34" charset="-122"/>
              </a:rPr>
              <a:t>High temperature operation is a system problem</a:t>
            </a:r>
          </a:p>
          <a:p>
            <a:pPr marL="600075" lvl="2" indent="-257175">
              <a:spcBef>
                <a:spcPts val="750"/>
              </a:spcBef>
            </a:pPr>
            <a:r>
              <a:rPr lang="en-US" altLang="zh-CN" sz="1800" dirty="0">
                <a:latin typeface="微软雅黑" pitchFamily="34" charset="-122"/>
                <a:ea typeface="微软雅黑" pitchFamily="34" charset="-122"/>
              </a:rPr>
              <a:t>High temperature power conversion system includes high temperature power devices, DSP &amp; FPGA chips, capacitor, inductor and cables.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174172" y="1582924"/>
            <a:ext cx="877388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标题 1"/>
          <p:cNvSpPr txBox="1">
            <a:spLocks/>
          </p:cNvSpPr>
          <p:nvPr/>
        </p:nvSpPr>
        <p:spPr>
          <a:xfrm>
            <a:off x="596750" y="611895"/>
            <a:ext cx="819785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2400" b="1" dirty="0">
                <a:latin typeface="Adobe Garamond Pro Bold" pitchFamily="18" charset="0"/>
                <a:ea typeface="微软雅黑" pitchFamily="34" charset="-122"/>
              </a:rPr>
              <a:t>WBG Device High Temperature Package &amp; Thermal Control</a:t>
            </a:r>
            <a:endParaRPr lang="zh-CN" altLang="en-US" sz="2400" b="1" dirty="0">
              <a:latin typeface="Adobe Garamond Pro Bold" pitchFamily="18" charset="0"/>
              <a:ea typeface="微软雅黑" pitchFamily="34" charset="-122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995936" y="4725144"/>
            <a:ext cx="2293415" cy="179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102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四总结：驱动电机的发展趋势</a:t>
            </a:r>
            <a:endParaRPr kumimoji="1"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81000" y="1752600"/>
            <a:ext cx="8079432" cy="4495800"/>
          </a:xfrm>
        </p:spPr>
        <p:txBody>
          <a:bodyPr>
            <a:normAutofit fontScale="77500" lnSpcReduction="20000"/>
          </a:bodyPr>
          <a:lstStyle/>
          <a:p>
            <a:r>
              <a:rPr lang="zh-CN" altLang="en-US" dirty="0"/>
              <a:t>集成化</a:t>
            </a:r>
            <a:endParaRPr lang="en-US" altLang="zh-CN" dirty="0"/>
          </a:p>
          <a:p>
            <a:pPr lvl="1"/>
            <a:r>
              <a:rPr lang="zh-CN" altLang="en-US" dirty="0"/>
              <a:t>电机与发动机、齿轮箱的总成</a:t>
            </a:r>
            <a:endParaRPr lang="en-US" altLang="zh-CN" dirty="0"/>
          </a:p>
          <a:p>
            <a:r>
              <a:rPr lang="zh-CN" altLang="en-US" dirty="0"/>
              <a:t>永磁化</a:t>
            </a:r>
            <a:endParaRPr lang="en-US" altLang="zh-CN" dirty="0"/>
          </a:p>
          <a:p>
            <a:pPr lvl="1">
              <a:lnSpc>
                <a:spcPct val="170000"/>
              </a:lnSpc>
            </a:pPr>
            <a:r>
              <a:rPr lang="zh-CN" altLang="en-US" dirty="0"/>
              <a:t>永磁电机具有功率密度和转矩密度高、效率高、功率因数高、可靠性高等特点。采用稀土永磁和优化设计</a:t>
            </a:r>
            <a:r>
              <a:rPr lang="en-US" altLang="zh-CN" dirty="0"/>
              <a:t>,</a:t>
            </a:r>
            <a:r>
              <a:rPr lang="zh-CN" altLang="en-US" dirty="0"/>
              <a:t>驱动电机的最高效率可达到</a:t>
            </a:r>
            <a:r>
              <a:rPr lang="en-US" altLang="zh-CN" dirty="0"/>
              <a:t>97%</a:t>
            </a:r>
          </a:p>
          <a:p>
            <a:r>
              <a:rPr lang="zh-CN" altLang="en-US" dirty="0"/>
              <a:t>高密度、小型化、轻量化</a:t>
            </a:r>
            <a:r>
              <a:rPr lang="en-US" altLang="zh-CN" dirty="0"/>
              <a:t>: </a:t>
            </a:r>
            <a:endParaRPr lang="zh-CN" altLang="en-US" dirty="0"/>
          </a:p>
          <a:p>
            <a:pPr lvl="1">
              <a:lnSpc>
                <a:spcPct val="170000"/>
              </a:lnSpc>
            </a:pPr>
            <a:r>
              <a:rPr lang="zh-CN" altLang="en-US" sz="2600" dirty="0"/>
              <a:t>采用强制水冷结构、高电磁负荷、高性能磁钢、</a:t>
            </a:r>
            <a:r>
              <a:rPr lang="zh-CN" altLang="en-US" sz="2600" dirty="0">
                <a:solidFill>
                  <a:srgbClr val="FF0000"/>
                </a:solidFill>
              </a:rPr>
              <a:t>高转速</a:t>
            </a:r>
            <a:r>
              <a:rPr lang="zh-CN" altLang="en-US" sz="2600" dirty="0"/>
              <a:t>以及超短端部长度绕组技术等措施，使电机小型轻量化，从而实现高密度。</a:t>
            </a:r>
            <a:endParaRPr lang="en-US" altLang="zh-CN" sz="2600" dirty="0"/>
          </a:p>
          <a:p>
            <a:r>
              <a:rPr lang="zh-CN" altLang="en-US" dirty="0"/>
              <a:t>多相、多电机</a:t>
            </a:r>
            <a:endParaRPr lang="en-US" altLang="zh-CN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38</a:t>
            </a:fld>
            <a:endParaRPr lang="zh-CN" alt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/>
              <a:t>总结：电驱动系统的发展趋势</a:t>
            </a:r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1393476" y="1628800"/>
            <a:ext cx="7511752" cy="44958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sz="9600" dirty="0"/>
              <a:t>集成化</a:t>
            </a:r>
            <a:endParaRPr lang="en-US" altLang="zh-CN" sz="9600" dirty="0"/>
          </a:p>
          <a:p>
            <a:pPr lvl="1">
              <a:lnSpc>
                <a:spcPct val="120000"/>
              </a:lnSpc>
            </a:pPr>
            <a:r>
              <a:rPr lang="zh-CN" altLang="en-US" sz="9600" dirty="0"/>
              <a:t>驱动电机控制器 、发电机控制器 、</a:t>
            </a:r>
            <a:br>
              <a:rPr lang="zh-CN" altLang="en-US" sz="9600" dirty="0"/>
            </a:br>
            <a:r>
              <a:rPr lang="zh-CN" altLang="en-US" sz="9600" dirty="0"/>
              <a:t>转向电机控制器 、</a:t>
            </a:r>
            <a:r>
              <a:rPr lang="en-US" altLang="zh-CN" sz="9600" dirty="0"/>
              <a:t>DCDC</a:t>
            </a:r>
            <a:r>
              <a:rPr lang="zh-CN" altLang="en-US" sz="9600" dirty="0"/>
              <a:t>、高压配电等</a:t>
            </a:r>
            <a:endParaRPr lang="en-US" altLang="zh-CN" sz="9600" dirty="0"/>
          </a:p>
          <a:p>
            <a:pPr>
              <a:lnSpc>
                <a:spcPct val="120000"/>
              </a:lnSpc>
            </a:pPr>
            <a:r>
              <a:rPr lang="zh-CN" altLang="en-US" sz="9600" dirty="0"/>
              <a:t>高功率密度</a:t>
            </a:r>
            <a:endParaRPr lang="en-US" altLang="zh-CN" sz="9600" dirty="0"/>
          </a:p>
          <a:p>
            <a:pPr lvl="1">
              <a:lnSpc>
                <a:spcPct val="120000"/>
              </a:lnSpc>
            </a:pPr>
            <a:r>
              <a:rPr lang="zh-CN" altLang="en-US" sz="9600" dirty="0"/>
              <a:t>薄膜电容，结构、散热系统优化等</a:t>
            </a:r>
            <a:endParaRPr lang="en-US" altLang="zh-CN" sz="9600" dirty="0"/>
          </a:p>
          <a:p>
            <a:pPr lvl="1">
              <a:lnSpc>
                <a:spcPct val="120000"/>
              </a:lnSpc>
            </a:pPr>
            <a:r>
              <a:rPr lang="zh-CN" altLang="en-US" sz="9600" dirty="0"/>
              <a:t>汽车级专用半导体技术</a:t>
            </a:r>
            <a:endParaRPr lang="en-US" altLang="zh-CN" sz="9600" dirty="0"/>
          </a:p>
          <a:p>
            <a:pPr lvl="2">
              <a:lnSpc>
                <a:spcPct val="120000"/>
              </a:lnSpc>
            </a:pPr>
            <a:r>
              <a:rPr lang="zh-CN" altLang="en-US" sz="9600" dirty="0"/>
              <a:t>新结构、新工艺、新冷却方式等</a:t>
            </a:r>
            <a:endParaRPr lang="en-US" altLang="zh-CN" sz="9600" dirty="0"/>
          </a:p>
          <a:p>
            <a:pPr lvl="2">
              <a:lnSpc>
                <a:spcPct val="120000"/>
              </a:lnSpc>
            </a:pPr>
            <a:r>
              <a:rPr lang="zh-CN" altLang="en-US" sz="9600" dirty="0"/>
              <a:t>新器件</a:t>
            </a:r>
            <a:endParaRPr lang="en-US" altLang="zh-CN" sz="9600" dirty="0"/>
          </a:p>
          <a:p>
            <a:pPr>
              <a:lnSpc>
                <a:spcPct val="120000"/>
              </a:lnSpc>
            </a:pPr>
            <a:r>
              <a:rPr lang="zh-CN" altLang="en-US" sz="9600" dirty="0"/>
              <a:t>提高可靠性和安全性的冗余技术</a:t>
            </a:r>
            <a:endParaRPr lang="en-US" altLang="zh-CN" sz="9600" dirty="0"/>
          </a:p>
          <a:p>
            <a:pPr>
              <a:lnSpc>
                <a:spcPct val="120000"/>
              </a:lnSpc>
            </a:pPr>
            <a:r>
              <a:rPr lang="zh-CN" altLang="en-US" sz="9600" dirty="0"/>
              <a:t>加强电磁兼容设计</a:t>
            </a:r>
            <a:endParaRPr lang="en-US" altLang="zh-CN" sz="9600" dirty="0"/>
          </a:p>
          <a:p>
            <a:pPr>
              <a:lnSpc>
                <a:spcPct val="120000"/>
              </a:lnSpc>
            </a:pPr>
            <a:r>
              <a:rPr lang="zh-CN" altLang="en-US" sz="9600" dirty="0"/>
              <a:t>智能化，网联化</a:t>
            </a:r>
            <a:endParaRPr lang="en-US" altLang="zh-CN" sz="9600" dirty="0"/>
          </a:p>
          <a:p>
            <a:endParaRPr lang="en-US" altLang="zh-CN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39</a:t>
            </a:fld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b="1" dirty="0">
                <a:ea typeface="楷体_GB2312" charset="-122"/>
              </a:rPr>
              <a:t>电动汽车电驱动系统</a:t>
            </a:r>
            <a:endParaRPr lang="zh-CN" alt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17500" y="1844675"/>
            <a:ext cx="3856038" cy="1439863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/>
              <a:t>电动汽车：电机取代或部分取代燃油发动机，成为其“心脏”</a:t>
            </a:r>
          </a:p>
        </p:txBody>
      </p:sp>
      <p:sp>
        <p:nvSpPr>
          <p:cNvPr id="10" name="幻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fld id="{C1A8D0B6-2642-4BD9-BF17-4E2CEA3583AD}" type="slidenum">
              <a:rPr lang="zh-CN" altLang="en-US" smtClean="0"/>
              <a:t>4</a:t>
            </a:fld>
            <a:endParaRPr lang="en-US" altLang="zh-CN"/>
          </a:p>
        </p:txBody>
      </p:sp>
      <p:pic>
        <p:nvPicPr>
          <p:cNvPr id="6147" name="Picture 4" descr="燃料电池客车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738"/>
            <a:ext cx="4837113" cy="362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60" name="Group 20"/>
          <p:cNvGrpSpPr/>
          <p:nvPr/>
        </p:nvGrpSpPr>
        <p:grpSpPr bwMode="auto">
          <a:xfrm>
            <a:off x="4545013" y="1843088"/>
            <a:ext cx="2659062" cy="2520950"/>
            <a:chOff x="3102" y="1161"/>
            <a:chExt cx="1814" cy="1588"/>
          </a:xfrm>
        </p:grpSpPr>
        <p:sp>
          <p:nvSpPr>
            <p:cNvPr id="10257" name="AutoShape 17"/>
            <p:cNvSpPr>
              <a:spLocks noChangeArrowheads="1"/>
            </p:cNvSpPr>
            <p:nvPr/>
          </p:nvSpPr>
          <p:spPr bwMode="auto">
            <a:xfrm>
              <a:off x="3102" y="1161"/>
              <a:ext cx="1814" cy="1588"/>
            </a:xfrm>
            <a:prstGeom prst="wedgeRectCallout">
              <a:avLst>
                <a:gd name="adj1" fmla="val -57389"/>
                <a:gd name="adj2" fmla="val 78903"/>
              </a:avLst>
            </a:prstGeom>
            <a:noFill/>
            <a:ln w="9525">
              <a:solidFill>
                <a:srgbClr val="FF000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6153" name="Picture 5" descr="电机控制器6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5" y="1207"/>
              <a:ext cx="1678" cy="1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zh-CN" altLang="en-US" dirty="0"/>
              <a:t>谢谢！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电动汽车用电机系统所面临的挑战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27584" y="1752600"/>
            <a:ext cx="8087816" cy="4495800"/>
          </a:xfrm>
        </p:spPr>
        <p:txBody>
          <a:bodyPr>
            <a:normAutofit fontScale="70000" lnSpcReduction="20000"/>
          </a:bodyPr>
          <a:lstStyle/>
          <a:p>
            <a:r>
              <a:rPr lang="zh-CN" altLang="en-US" dirty="0"/>
              <a:t>整车重量和封装尺寸</a:t>
            </a:r>
            <a:endParaRPr lang="en-US" altLang="zh-CN" dirty="0"/>
          </a:p>
          <a:p>
            <a:pPr lvl="1"/>
            <a:r>
              <a:rPr lang="zh-CN" altLang="en-US" dirty="0"/>
              <a:t>电机高速化、永磁化；高功率密度控制器；电驱动总成集成化</a:t>
            </a:r>
            <a:endParaRPr lang="en-US" altLang="zh-CN" dirty="0"/>
          </a:p>
          <a:p>
            <a:r>
              <a:rPr lang="zh-CN" altLang="en-US" dirty="0"/>
              <a:t>可靠性和耐久寿命设计</a:t>
            </a:r>
            <a:endParaRPr lang="en-US" altLang="zh-CN" dirty="0"/>
          </a:p>
          <a:p>
            <a:pPr lvl="1"/>
            <a:r>
              <a:rPr lang="zh-CN" altLang="en-US" dirty="0"/>
              <a:t>汽车应用的恶劣环境</a:t>
            </a:r>
            <a:endParaRPr lang="en-US" altLang="zh-CN" dirty="0"/>
          </a:p>
          <a:p>
            <a:pPr lvl="2"/>
            <a:r>
              <a:rPr lang="zh-CN" altLang="en-US" dirty="0"/>
              <a:t>高温及宽温差循环</a:t>
            </a:r>
            <a:endParaRPr lang="en-US" altLang="zh-CN" dirty="0"/>
          </a:p>
          <a:p>
            <a:pPr lvl="2"/>
            <a:r>
              <a:rPr lang="zh-CN" altLang="en-US" dirty="0"/>
              <a:t>剧烈的震动</a:t>
            </a:r>
            <a:endParaRPr lang="en-US" altLang="zh-CN" dirty="0"/>
          </a:p>
          <a:p>
            <a:pPr lvl="1"/>
            <a:r>
              <a:rPr lang="zh-CN" altLang="en-US" dirty="0"/>
              <a:t>最差工况以及电机、电力电子器件的能力限制</a:t>
            </a:r>
            <a:r>
              <a:rPr lang="en-US" altLang="zh-CN" dirty="0"/>
              <a:t>	</a:t>
            </a:r>
          </a:p>
          <a:p>
            <a:r>
              <a:rPr lang="zh-CN" altLang="en-US" dirty="0"/>
              <a:t>电磁兼容设计</a:t>
            </a:r>
            <a:endParaRPr lang="en-US" altLang="zh-CN" dirty="0"/>
          </a:p>
          <a:p>
            <a:pPr lvl="1"/>
            <a:r>
              <a:rPr lang="zh-CN" altLang="en-US" dirty="0"/>
              <a:t>车上用电设备繁多，电磁环境极为复杂</a:t>
            </a:r>
            <a:endParaRPr lang="en-US" altLang="zh-CN" dirty="0"/>
          </a:p>
          <a:p>
            <a:pPr lvl="1"/>
            <a:r>
              <a:rPr lang="zh-CN" altLang="en-US" dirty="0"/>
              <a:t>需要从零部件到整车各层次进行统筹设计</a:t>
            </a:r>
            <a:endParaRPr lang="en-US" altLang="zh-CN" dirty="0"/>
          </a:p>
          <a:p>
            <a:r>
              <a:rPr lang="zh-CN" altLang="en-US" dirty="0"/>
              <a:t>设计认证</a:t>
            </a:r>
            <a:endParaRPr lang="en-US" altLang="zh-CN" dirty="0"/>
          </a:p>
          <a:p>
            <a:pPr lvl="1"/>
            <a:r>
              <a:rPr lang="zh-CN" altLang="en-US" dirty="0"/>
              <a:t>加速寿命试验</a:t>
            </a:r>
            <a:endParaRPr lang="en-US" altLang="zh-CN" dirty="0"/>
          </a:p>
          <a:p>
            <a:pPr lvl="1"/>
            <a:r>
              <a:rPr lang="en-US" altLang="zh-CN" dirty="0"/>
              <a:t>ISO26262</a:t>
            </a:r>
            <a:r>
              <a:rPr lang="zh-CN" altLang="en-US" dirty="0"/>
              <a:t>功能安全标准的挑战</a:t>
            </a:r>
            <a:endParaRPr lang="en-US" altLang="zh-CN" dirty="0"/>
          </a:p>
          <a:p>
            <a:r>
              <a:rPr lang="zh-CN" altLang="en-US" dirty="0"/>
              <a:t>成本挑战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新的电机类型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混合励磁电机、磁齿轮电机、轮毂电机等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6</a:t>
            </a:fld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12" y="2893549"/>
            <a:ext cx="4416395" cy="35143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7624" y="2276872"/>
            <a:ext cx="3778235" cy="449634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高功率密度永磁电机</a:t>
            </a:r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</p:nvPr>
        </p:nvGraphicFramePr>
        <p:xfrm>
          <a:off x="1939316" y="1562388"/>
          <a:ext cx="6665132" cy="5155704"/>
        </p:xfrm>
        <a:graphic>
          <a:graphicData uri="http://schemas.openxmlformats.org/drawingml/2006/table">
            <a:tbl>
              <a:tblPr/>
              <a:tblGrid>
                <a:gridCol w="4060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47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335">
                <a:tc>
                  <a:txBody>
                    <a:bodyPr/>
                    <a:lstStyle/>
                    <a:p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功率密度kW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/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kg（有效材料）Power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 Density per Mass (Effective Materials)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4.2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335">
                <a:tc>
                  <a:txBody>
                    <a:bodyPr/>
                    <a:lstStyle/>
                    <a:p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转矩密度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Nm/kg（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有效材料）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Torque Density per Mass(Effective Materials)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10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557">
                <a:tc>
                  <a:txBody>
                    <a:bodyPr/>
                    <a:lstStyle/>
                    <a:p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连续功率</a:t>
                      </a: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/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峰值功率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Continuous/Peak Power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38/90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557">
                <a:tc>
                  <a:txBody>
                    <a:bodyPr/>
                    <a:lstStyle/>
                    <a:p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连续转矩</a:t>
                      </a: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/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峰值转矩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Continuous/Peak Torque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60/175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557">
                <a:tc>
                  <a:txBody>
                    <a:bodyPr/>
                    <a:lstStyle/>
                    <a:p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额定转速</a:t>
                      </a: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/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最高转速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Conner/Maximum Speed)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4600/14000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557">
                <a:tc>
                  <a:txBody>
                    <a:bodyPr/>
                    <a:lstStyle/>
                    <a:p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母线</a:t>
                      </a: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/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电池电压范围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DC Bus/Battery Voltage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250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4376">
                <a:tc>
                  <a:txBody>
                    <a:bodyPr/>
                    <a:lstStyle/>
                    <a:p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最高效率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Highest Efficiency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94%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4376">
                <a:tc>
                  <a:txBody>
                    <a:bodyPr/>
                    <a:lstStyle/>
                    <a:p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电机尺寸</a:t>
                      </a: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&lt;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mm &gt; Motor Dimension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Φ180×220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4376">
                <a:tc>
                  <a:txBody>
                    <a:bodyPr/>
                    <a:lstStyle/>
                    <a:p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电机重量</a:t>
                      </a: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&lt;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kg &gt; Motor Mass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28.4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8752">
                <a:tc>
                  <a:txBody>
                    <a:bodyPr/>
                    <a:lstStyle/>
                    <a:p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控制器尺寸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Inverter Dimension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400×215×100 </a:t>
                      </a:r>
                    </a:p>
                    <a:p>
                      <a:pPr algn="ctr"/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459×245×108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33335">
                <a:tc>
                  <a:txBody>
                    <a:bodyPr/>
                    <a:lstStyle/>
                    <a:p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控制器重量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Inverter Mass                                          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8/15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11114">
                <a:tc>
                  <a:txBody>
                    <a:bodyPr/>
                    <a:lstStyle/>
                    <a:p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冷却方式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Cooling Style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水冷</a:t>
                      </a: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(50%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乙二醇水溶液） </a:t>
                      </a:r>
                    </a:p>
                    <a:p>
                      <a:pPr algn="ctr"/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50%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water，50%Glycol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5557">
                <a:tc>
                  <a:txBody>
                    <a:bodyPr/>
                    <a:lstStyle/>
                    <a:p>
                      <a:r>
                        <a:rPr lang="zh-CN" altLang="en-US" sz="1400" b="1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位置传感器</a:t>
                      </a: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Position Sensor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旋转变压器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Resolver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7</a:t>
            </a:fld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292710" y="3140968"/>
            <a:ext cx="16466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如：精进电动</a:t>
            </a:r>
            <a:endParaRPr lang="en-US" altLang="zh-CN" dirty="0"/>
          </a:p>
          <a:p>
            <a:r>
              <a:rPr lang="zh-CN" altLang="en-US" dirty="0"/>
              <a:t>的</a:t>
            </a:r>
            <a:r>
              <a:rPr lang="en-US" altLang="zh-CN" dirty="0"/>
              <a:t>100kW</a:t>
            </a:r>
            <a:r>
              <a:rPr lang="zh-CN" altLang="en-US" dirty="0"/>
              <a:t>驱动</a:t>
            </a:r>
            <a:endParaRPr lang="en-US" altLang="zh-CN" dirty="0"/>
          </a:p>
          <a:p>
            <a:r>
              <a:rPr lang="zh-CN" altLang="en-US" dirty="0"/>
              <a:t>电机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集成化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/>
              <a:t>多功能电气控制单元</a:t>
            </a:r>
            <a:endParaRPr lang="en-US" altLang="zh-CN" sz="2400" dirty="0"/>
          </a:p>
          <a:p>
            <a:pPr lvl="1"/>
            <a:r>
              <a:rPr lang="zh-CN" altLang="en-US" sz="2400" dirty="0"/>
              <a:t>电机控制器、</a:t>
            </a:r>
            <a:r>
              <a:rPr lang="en-US" altLang="zh-CN" sz="2400" dirty="0"/>
              <a:t>DCDC</a:t>
            </a:r>
            <a:r>
              <a:rPr lang="zh-CN" altLang="en-US" sz="2400" dirty="0"/>
              <a:t>、高压配电、气泵等</a:t>
            </a:r>
            <a:endParaRPr lang="en-US" altLang="zh-CN" sz="2400" dirty="0"/>
          </a:p>
          <a:p>
            <a:pPr lvl="1"/>
            <a:r>
              <a:rPr lang="zh-CN" altLang="en-US" sz="2400" dirty="0"/>
              <a:t>电力电子控制器与电池管理模块集成</a:t>
            </a:r>
            <a:endParaRPr lang="en-US" altLang="zh-CN" sz="2400" dirty="0"/>
          </a:p>
          <a:p>
            <a:pPr lvl="1"/>
            <a:r>
              <a:rPr lang="zh-CN" altLang="en-US" sz="2400" dirty="0"/>
              <a:t>逆变器与车载充电器的集成</a:t>
            </a:r>
            <a:endParaRPr lang="en-US" altLang="zh-CN" sz="2400" dirty="0"/>
          </a:p>
          <a:p>
            <a:pPr lvl="1"/>
            <a:r>
              <a:rPr lang="zh-CN" altLang="en-US" sz="2400" dirty="0"/>
              <a:t>新的逆变器拓扑结构</a:t>
            </a:r>
            <a:endParaRPr lang="en-US" altLang="zh-CN" sz="2400" dirty="0"/>
          </a:p>
          <a:p>
            <a:r>
              <a:rPr lang="zh-CN" altLang="en-US" sz="2400" dirty="0"/>
              <a:t>电机与控制器的集成</a:t>
            </a:r>
            <a:endParaRPr lang="en-US" altLang="zh-CN" sz="2400" dirty="0"/>
          </a:p>
          <a:p>
            <a:r>
              <a:rPr lang="zh-CN" altLang="en-US" sz="2400" dirty="0"/>
              <a:t>集成的变速箱与牵引电机</a:t>
            </a:r>
            <a:br>
              <a:rPr lang="en-US" altLang="zh-CN" sz="2400" dirty="0"/>
            </a:br>
            <a:r>
              <a:rPr lang="zh-CN" altLang="en-US" sz="2400" dirty="0"/>
              <a:t>总成</a:t>
            </a:r>
            <a:endParaRPr lang="en-US" altLang="zh-CN" sz="2400" dirty="0"/>
          </a:p>
          <a:p>
            <a:r>
              <a:rPr lang="zh-CN" altLang="en-US" sz="2400" dirty="0"/>
              <a:t>柴油机与</a:t>
            </a:r>
            <a:r>
              <a:rPr lang="en-US" altLang="zh-CN" sz="2400" dirty="0"/>
              <a:t>ISG</a:t>
            </a:r>
            <a:r>
              <a:rPr lang="zh-CN" altLang="en-US" sz="2400" dirty="0"/>
              <a:t>互补叠加的</a:t>
            </a:r>
            <a:br>
              <a:rPr lang="en-US" altLang="zh-CN" sz="2400" dirty="0"/>
            </a:br>
            <a:r>
              <a:rPr lang="zh-CN" altLang="en-US" sz="2400" dirty="0"/>
              <a:t>混合动力发动机总成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8</a:t>
            </a:fld>
            <a:endParaRPr lang="zh-CN" altLang="en-US" dirty="0"/>
          </a:p>
        </p:txBody>
      </p:sp>
      <p:pic>
        <p:nvPicPr>
          <p:cNvPr id="5" name="Picture 4" descr="fi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10"/>
          <a:stretch>
            <a:fillRect/>
          </a:stretch>
        </p:blipFill>
        <p:spPr bwMode="auto">
          <a:xfrm>
            <a:off x="5076056" y="3532831"/>
            <a:ext cx="3215878" cy="24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二 集成电机控制器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集成内容：驱动电机控制器 、发电机控制器 、</a:t>
            </a:r>
            <a:br>
              <a:rPr lang="zh-CN" altLang="en-US" dirty="0"/>
            </a:br>
            <a:r>
              <a:rPr lang="zh-CN" altLang="en-US" dirty="0"/>
              <a:t>转向电机控制器 、</a:t>
            </a:r>
            <a:r>
              <a:rPr lang="en-US" altLang="zh-CN" dirty="0"/>
              <a:t>DCDC</a:t>
            </a:r>
            <a:r>
              <a:rPr lang="zh-CN" altLang="en-US" dirty="0"/>
              <a:t>、高压配电等</a:t>
            </a:r>
            <a:br>
              <a:rPr lang="zh-CN" altLang="en-US" dirty="0"/>
            </a:br>
            <a:r>
              <a:rPr lang="zh-CN" altLang="en-US" dirty="0"/>
              <a:t>适用车型：混合动力客车、插电式混合动力客车</a:t>
            </a:r>
            <a:br>
              <a:rPr lang="zh-CN" altLang="en-US" dirty="0"/>
            </a:br>
            <a:r>
              <a:rPr lang="zh-CN" altLang="en-US" dirty="0"/>
              <a:t>冷却方式：液体冷却</a:t>
            </a:r>
            <a:br>
              <a:rPr lang="zh-CN" altLang="en-US" dirty="0"/>
            </a:br>
            <a:r>
              <a:rPr lang="zh-CN" altLang="en-US" dirty="0"/>
              <a:t>电机类型：永磁同步</a:t>
            </a:r>
            <a:br>
              <a:rPr lang="en-US" altLang="zh-CN" dirty="0"/>
            </a:br>
            <a:r>
              <a:rPr lang="zh-CN" altLang="en-US" dirty="0"/>
              <a:t>电机、异步电机 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9</a:t>
            </a:fld>
            <a:endParaRPr lang="zh-CN" altLang="en-US" dirty="0"/>
          </a:p>
        </p:txBody>
      </p:sp>
      <p:pic>
        <p:nvPicPr>
          <p:cNvPr id="20482" name="Picture 2" descr="http://www.inovance.cn/Upload/image/20150530/20150530140954_81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963" y="3410828"/>
            <a:ext cx="4210849" cy="315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5724128" y="6027621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产品示例：汇川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太阳能光伏并网发电系统的研究">
  <a:themeElements>
    <a:clrScheme name="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FFFFFF"/>
      </a:accent3>
      <a:accent4>
        <a:srgbClr val="000000"/>
      </a:accent4>
      <a:accent5>
        <a:srgbClr val="B3B3C4"/>
      </a:accent5>
      <a:accent6>
        <a:srgbClr val="3C7379"/>
      </a:accent6>
      <a:hlink>
        <a:srgbClr val="67AFBD"/>
      </a:hlink>
      <a:folHlink>
        <a:srgbClr val="C2A874"/>
      </a:folHlink>
    </a:clrScheme>
    <a:fontScheme name="太阳能光伏并网发电系统的研究">
      <a:majorFont>
        <a:latin typeface="Arial"/>
        <a:ea typeface="华文新魏"/>
        <a:cs typeface=""/>
      </a:majorFont>
      <a:minorFont>
        <a:latin typeface="Times New Roman"/>
        <a:ea typeface="楷体_GB2312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清华大学">
  <a:themeElements>
    <a:clrScheme name="">
      <a:dk1>
        <a:srgbClr val="00264C"/>
      </a:dk1>
      <a:lt1>
        <a:srgbClr val="FFFFE9"/>
      </a:lt1>
      <a:dk2>
        <a:srgbClr val="333333"/>
      </a:dk2>
      <a:lt2>
        <a:srgbClr val="333333"/>
      </a:lt2>
      <a:accent1>
        <a:srgbClr val="78C0B2"/>
      </a:accent1>
      <a:accent2>
        <a:srgbClr val="262D4C"/>
      </a:accent2>
      <a:accent3>
        <a:srgbClr val="FFFFF2"/>
      </a:accent3>
      <a:accent4>
        <a:srgbClr val="001F40"/>
      </a:accent4>
      <a:accent5>
        <a:srgbClr val="BEDCD5"/>
      </a:accent5>
      <a:accent6>
        <a:srgbClr val="212844"/>
      </a:accent6>
      <a:hlink>
        <a:srgbClr val="598BBD"/>
      </a:hlink>
      <a:folHlink>
        <a:srgbClr val="4D4D4D"/>
      </a:folHlink>
    </a:clrScheme>
    <a:fontScheme name="1_清华大学">
      <a:majorFont>
        <a:latin typeface="Times New Roman"/>
        <a:ea typeface="黑体"/>
        <a:cs typeface=""/>
      </a:majorFont>
      <a:minorFont>
        <a:latin typeface="Times New Roman"/>
        <a:ea typeface="楷体_GB2312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PEMC组会模板</Template>
  <TotalTime>750</TotalTime>
  <Words>2673</Words>
  <Application>Microsoft Office PowerPoint</Application>
  <PresentationFormat>全屏显示(4:3)</PresentationFormat>
  <Paragraphs>425</Paragraphs>
  <Slides>40</Slides>
  <Notes>14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52" baseType="lpstr">
      <vt:lpstr>Adobe Garamond Pro Bold</vt:lpstr>
      <vt:lpstr>华文新魏</vt:lpstr>
      <vt:lpstr>微软雅黑</vt:lpstr>
      <vt:lpstr>Arial</vt:lpstr>
      <vt:lpstr>Calibri</vt:lpstr>
      <vt:lpstr>Cambria Math</vt:lpstr>
      <vt:lpstr>Gabriola</vt:lpstr>
      <vt:lpstr>Times New Roman</vt:lpstr>
      <vt:lpstr>Wingdings</vt:lpstr>
      <vt:lpstr>太阳能光伏并网发电系统的研究</vt:lpstr>
      <vt:lpstr>1_清华大学</vt:lpstr>
      <vt:lpstr>Visio</vt:lpstr>
      <vt:lpstr>WBG器件在电动汽车 电驱动系统中的应用  2019.04.19</vt:lpstr>
      <vt:lpstr>一 背景</vt:lpstr>
      <vt:lpstr>《新能源汽车》重点专项战略规划布局</vt:lpstr>
      <vt:lpstr>电动汽车电驱动系统</vt:lpstr>
      <vt:lpstr>电动汽车用电机系统所面临的挑战</vt:lpstr>
      <vt:lpstr>新的电机类型</vt:lpstr>
      <vt:lpstr>高功率密度永磁电机</vt:lpstr>
      <vt:lpstr>集成化</vt:lpstr>
      <vt:lpstr>二 集成电机控制器</vt:lpstr>
      <vt:lpstr>高功率密度（轻量化）</vt:lpstr>
      <vt:lpstr>高功率密度电机控制器</vt:lpstr>
      <vt:lpstr>基于IGBT芯片／HIPA集成的 高密度电机控制器（中车株洲）</vt:lpstr>
      <vt:lpstr>汽车级专用IGBT模块的要求</vt:lpstr>
      <vt:lpstr>逆导型IGBT</vt:lpstr>
      <vt:lpstr>逆导型IGBT</vt:lpstr>
      <vt:lpstr>逆导型IGBT</vt:lpstr>
      <vt:lpstr>三 基于SiC的下一代电机控制器</vt:lpstr>
      <vt:lpstr>基于SiC的下一代电机控制器</vt:lpstr>
      <vt:lpstr>SiC器件应用于电动汽车 系统面临的一些挑战</vt:lpstr>
      <vt:lpstr>PowerPoint 演示文稿</vt:lpstr>
      <vt:lpstr>PowerPoint 演示文稿</vt:lpstr>
      <vt:lpstr>更宽的禁带宽度 Wider Band Gap</vt:lpstr>
      <vt:lpstr>SiC MOSFET Products &amp; Samples</vt:lpstr>
      <vt:lpstr>SiC MOSFET</vt:lpstr>
      <vt:lpstr>SiC MOSFET</vt:lpstr>
      <vt:lpstr>GaN Production &amp; Samples </vt:lpstr>
      <vt:lpstr>GaN HEMT</vt:lpstr>
      <vt:lpstr>SiC MOSFET VS Si MOSFET</vt:lpstr>
      <vt:lpstr>SiC MOSFET VS Si IGBT</vt:lpstr>
      <vt:lpstr>SiC MOSFET VS Si IGBT</vt:lpstr>
      <vt:lpstr>GaN HEMT VS Si MOSFET</vt:lpstr>
      <vt:lpstr>GaN HEMT VS Si MOSFET</vt:lpstr>
      <vt:lpstr>GaN VS Si MOSFET</vt:lpstr>
      <vt:lpstr>WBG Devices Gate Driver Design</vt:lpstr>
      <vt:lpstr>PowerPoint 演示文稿</vt:lpstr>
      <vt:lpstr>WBG Devices Gate Driver Design</vt:lpstr>
      <vt:lpstr>PowerPoint 演示文稿</vt:lpstr>
      <vt:lpstr>四总结：驱动电机的发展趋势</vt:lpstr>
      <vt:lpstr>总结：电驱动系统的发展趋势</vt:lpstr>
      <vt:lpstr>谢谢！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电动汽车电机及其控制系统</dc:title>
  <dc:creator>Administrator</dc:creator>
  <cp:lastModifiedBy>yongdong li</cp:lastModifiedBy>
  <cp:revision>227</cp:revision>
  <dcterms:created xsi:type="dcterms:W3CDTF">2018-09-02T14:27:31Z</dcterms:created>
  <dcterms:modified xsi:type="dcterms:W3CDTF">2019-04-19T00:20:48Z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2052-10.1.0.7346</vt:lpwstr>
  </property>
</Properties>
</file>